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1"/>
  </p:notesMasterIdLst>
  <p:sldIdLst>
    <p:sldId id="257" r:id="rId2"/>
    <p:sldId id="258" r:id="rId3"/>
    <p:sldId id="259" r:id="rId4"/>
    <p:sldId id="263" r:id="rId5"/>
    <p:sldId id="262" r:id="rId6"/>
    <p:sldId id="268" r:id="rId7"/>
    <p:sldId id="264" r:id="rId8"/>
    <p:sldId id="267"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5" d="100"/>
          <a:sy n="115" d="100"/>
        </p:scale>
        <p:origin x="43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B5EEC-260A-4AD1-970F-3CBF65363542}" type="datetimeFigureOut">
              <a:rPr lang="en-GB" smtClean="0"/>
              <a:t>17/03/2023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CBB4C-79CA-4590-9172-3DAB2214121A}" type="slidenum">
              <a:rPr lang="en-GB" smtClean="0"/>
              <a:t>‹#›</a:t>
            </a:fld>
            <a:endParaRPr lang="en-GB"/>
          </a:p>
        </p:txBody>
      </p:sp>
    </p:spTree>
    <p:extLst>
      <p:ext uri="{BB962C8B-B14F-4D97-AF65-F5344CB8AC3E}">
        <p14:creationId xmlns:p14="http://schemas.microsoft.com/office/powerpoint/2010/main" val="283998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FED6760-947F-45C1-B0A8-7696C8988254}" type="slidenum">
              <a:rPr lang="en-GB" smtClean="0"/>
              <a:t>3</a:t>
            </a:fld>
            <a:endParaRPr lang="en-GB"/>
          </a:p>
        </p:txBody>
      </p:sp>
    </p:spTree>
    <p:extLst>
      <p:ext uri="{BB962C8B-B14F-4D97-AF65-F5344CB8AC3E}">
        <p14:creationId xmlns:p14="http://schemas.microsoft.com/office/powerpoint/2010/main" val="2426291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FED6760-947F-45C1-B0A8-7696C8988254}" type="slidenum">
              <a:rPr lang="en-GB" smtClean="0"/>
              <a:t>4</a:t>
            </a:fld>
            <a:endParaRPr lang="en-GB"/>
          </a:p>
        </p:txBody>
      </p:sp>
    </p:spTree>
    <p:extLst>
      <p:ext uri="{BB962C8B-B14F-4D97-AF65-F5344CB8AC3E}">
        <p14:creationId xmlns:p14="http://schemas.microsoft.com/office/powerpoint/2010/main" val="264628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FED6760-947F-45C1-B0A8-7696C8988254}" type="slidenum">
              <a:rPr lang="en-GB" smtClean="0"/>
              <a:t>5</a:t>
            </a:fld>
            <a:endParaRPr lang="en-GB"/>
          </a:p>
        </p:txBody>
      </p:sp>
    </p:spTree>
    <p:extLst>
      <p:ext uri="{BB962C8B-B14F-4D97-AF65-F5344CB8AC3E}">
        <p14:creationId xmlns:p14="http://schemas.microsoft.com/office/powerpoint/2010/main" val="377439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FED6760-947F-45C1-B0A8-7696C8988254}" type="slidenum">
              <a:rPr lang="en-GB" smtClean="0"/>
              <a:t>6</a:t>
            </a:fld>
            <a:endParaRPr lang="en-GB"/>
          </a:p>
        </p:txBody>
      </p:sp>
    </p:spTree>
    <p:extLst>
      <p:ext uri="{BB962C8B-B14F-4D97-AF65-F5344CB8AC3E}">
        <p14:creationId xmlns:p14="http://schemas.microsoft.com/office/powerpoint/2010/main" val="3364562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C7377C-B998-4851-8D7D-51DD5A03ED51}"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1EC65B-682A-4296-B090-62A28640DDB6}" type="slidenum">
              <a:rPr lang="en-GB" smtClean="0"/>
              <a:t>‹#›</a:t>
            </a:fld>
            <a:endParaRPr lang="en-GB"/>
          </a:p>
        </p:txBody>
      </p:sp>
    </p:spTree>
    <p:extLst>
      <p:ext uri="{BB962C8B-B14F-4D97-AF65-F5344CB8AC3E}">
        <p14:creationId xmlns:p14="http://schemas.microsoft.com/office/powerpoint/2010/main" val="314797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C7377C-B998-4851-8D7D-51DD5A03ED51}" type="datetimeFigureOut">
              <a:rPr lang="en-GB" smtClean="0"/>
              <a:t>17/03/2023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1EC65B-682A-4296-B090-62A28640DDB6}" type="slidenum">
              <a:rPr lang="en-GB" smtClean="0"/>
              <a:t>‹#›</a:t>
            </a:fld>
            <a:endParaRPr lang="en-GB"/>
          </a:p>
        </p:txBody>
      </p:sp>
    </p:spTree>
    <p:extLst>
      <p:ext uri="{BB962C8B-B14F-4D97-AF65-F5344CB8AC3E}">
        <p14:creationId xmlns:p14="http://schemas.microsoft.com/office/powerpoint/2010/main" val="54367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C7377C-B998-4851-8D7D-51DD5A03ED51}" type="datetimeFigureOut">
              <a:rPr lang="en-GB" smtClean="0"/>
              <a:t>17/03/2023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1EC65B-682A-4296-B090-62A28640DDB6}" type="slidenum">
              <a:rPr lang="en-GB" smtClean="0"/>
              <a:t>‹#›</a:t>
            </a:fld>
            <a:endParaRPr lang="en-GB"/>
          </a:p>
        </p:txBody>
      </p:sp>
    </p:spTree>
    <p:extLst>
      <p:ext uri="{BB962C8B-B14F-4D97-AF65-F5344CB8AC3E}">
        <p14:creationId xmlns:p14="http://schemas.microsoft.com/office/powerpoint/2010/main" val="4157810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C7377C-B998-4851-8D7D-51DD5A03ED51}" type="datetimeFigureOut">
              <a:rPr lang="en-GB" smtClean="0"/>
              <a:t>17/03/2023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1EC65B-682A-4296-B090-62A28640DDB6}"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56315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C7377C-B998-4851-8D7D-51DD5A03ED51}" type="datetimeFigureOut">
              <a:rPr lang="en-GB" smtClean="0"/>
              <a:t>17/03/2023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1EC65B-682A-4296-B090-62A28640DDB6}" type="slidenum">
              <a:rPr lang="en-GB" smtClean="0"/>
              <a:t>‹#›</a:t>
            </a:fld>
            <a:endParaRPr lang="en-GB"/>
          </a:p>
        </p:txBody>
      </p:sp>
    </p:spTree>
    <p:extLst>
      <p:ext uri="{BB962C8B-B14F-4D97-AF65-F5344CB8AC3E}">
        <p14:creationId xmlns:p14="http://schemas.microsoft.com/office/powerpoint/2010/main" val="2311200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1C7377C-B998-4851-8D7D-51DD5A03ED51}" type="datetimeFigureOut">
              <a:rPr lang="en-GB" smtClean="0"/>
              <a:t>17/03/2023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1EC65B-682A-4296-B090-62A28640DDB6}" type="slidenum">
              <a:rPr lang="en-GB" smtClean="0"/>
              <a:t>‹#›</a:t>
            </a:fld>
            <a:endParaRPr lang="en-GB"/>
          </a:p>
        </p:txBody>
      </p:sp>
    </p:spTree>
    <p:extLst>
      <p:ext uri="{BB962C8B-B14F-4D97-AF65-F5344CB8AC3E}">
        <p14:creationId xmlns:p14="http://schemas.microsoft.com/office/powerpoint/2010/main" val="3927707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1C7377C-B998-4851-8D7D-51DD5A03ED51}" type="datetimeFigureOut">
              <a:rPr lang="en-GB" smtClean="0"/>
              <a:t>17/03/2023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1EC65B-682A-4296-B090-62A28640DDB6}" type="slidenum">
              <a:rPr lang="en-GB" smtClean="0"/>
              <a:t>‹#›</a:t>
            </a:fld>
            <a:endParaRPr lang="en-GB"/>
          </a:p>
        </p:txBody>
      </p:sp>
    </p:spTree>
    <p:extLst>
      <p:ext uri="{BB962C8B-B14F-4D97-AF65-F5344CB8AC3E}">
        <p14:creationId xmlns:p14="http://schemas.microsoft.com/office/powerpoint/2010/main" val="160751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C7377C-B998-4851-8D7D-51DD5A03ED51}"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1EC65B-682A-4296-B090-62A28640DDB6}" type="slidenum">
              <a:rPr lang="en-GB" smtClean="0"/>
              <a:t>‹#›</a:t>
            </a:fld>
            <a:endParaRPr lang="en-GB"/>
          </a:p>
        </p:txBody>
      </p:sp>
    </p:spTree>
    <p:extLst>
      <p:ext uri="{BB962C8B-B14F-4D97-AF65-F5344CB8AC3E}">
        <p14:creationId xmlns:p14="http://schemas.microsoft.com/office/powerpoint/2010/main" val="2946151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C7377C-B998-4851-8D7D-51DD5A03ED51}"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1EC65B-682A-4296-B090-62A28640DDB6}" type="slidenum">
              <a:rPr lang="en-GB" smtClean="0"/>
              <a:t>‹#›</a:t>
            </a:fld>
            <a:endParaRPr lang="en-GB"/>
          </a:p>
        </p:txBody>
      </p:sp>
    </p:spTree>
    <p:extLst>
      <p:ext uri="{BB962C8B-B14F-4D97-AF65-F5344CB8AC3E}">
        <p14:creationId xmlns:p14="http://schemas.microsoft.com/office/powerpoint/2010/main" val="2071467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C7377C-B998-4851-8D7D-51DD5A03ED51}"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1EC65B-682A-4296-B090-62A28640DDB6}" type="slidenum">
              <a:rPr lang="en-GB" smtClean="0"/>
              <a:t>‹#›</a:t>
            </a:fld>
            <a:endParaRPr lang="en-GB"/>
          </a:p>
        </p:txBody>
      </p:sp>
    </p:spTree>
    <p:extLst>
      <p:ext uri="{BB962C8B-B14F-4D97-AF65-F5344CB8AC3E}">
        <p14:creationId xmlns:p14="http://schemas.microsoft.com/office/powerpoint/2010/main" val="357268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C7377C-B998-4851-8D7D-51DD5A03ED51}"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1EC65B-682A-4296-B090-62A28640DDB6}" type="slidenum">
              <a:rPr lang="en-GB" smtClean="0"/>
              <a:t>‹#›</a:t>
            </a:fld>
            <a:endParaRPr lang="en-GB"/>
          </a:p>
        </p:txBody>
      </p:sp>
    </p:spTree>
    <p:extLst>
      <p:ext uri="{BB962C8B-B14F-4D97-AF65-F5344CB8AC3E}">
        <p14:creationId xmlns:p14="http://schemas.microsoft.com/office/powerpoint/2010/main" val="422475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C7377C-B998-4851-8D7D-51DD5A03ED51}"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1EC65B-682A-4296-B090-62A28640DDB6}" type="slidenum">
              <a:rPr lang="en-GB" smtClean="0"/>
              <a:t>‹#›</a:t>
            </a:fld>
            <a:endParaRPr lang="en-GB"/>
          </a:p>
        </p:txBody>
      </p:sp>
    </p:spTree>
    <p:extLst>
      <p:ext uri="{BB962C8B-B14F-4D97-AF65-F5344CB8AC3E}">
        <p14:creationId xmlns:p14="http://schemas.microsoft.com/office/powerpoint/2010/main" val="335482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C7377C-B998-4851-8D7D-51DD5A03ED51}" type="datetimeFigureOut">
              <a:rPr lang="en-GB" smtClean="0"/>
              <a:t>17/03/2023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1EC65B-682A-4296-B090-62A28640DDB6}" type="slidenum">
              <a:rPr lang="en-GB" smtClean="0"/>
              <a:t>‹#›</a:t>
            </a:fld>
            <a:endParaRPr lang="en-GB"/>
          </a:p>
        </p:txBody>
      </p:sp>
    </p:spTree>
    <p:extLst>
      <p:ext uri="{BB962C8B-B14F-4D97-AF65-F5344CB8AC3E}">
        <p14:creationId xmlns:p14="http://schemas.microsoft.com/office/powerpoint/2010/main" val="160204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C7377C-B998-4851-8D7D-51DD5A03ED51}" type="datetimeFigureOut">
              <a:rPr lang="en-GB" smtClean="0"/>
              <a:t>17/03/2023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1EC65B-682A-4296-B090-62A28640DDB6}" type="slidenum">
              <a:rPr lang="en-GB" smtClean="0"/>
              <a:t>‹#›</a:t>
            </a:fld>
            <a:endParaRPr lang="en-GB"/>
          </a:p>
        </p:txBody>
      </p:sp>
    </p:spTree>
    <p:extLst>
      <p:ext uri="{BB962C8B-B14F-4D97-AF65-F5344CB8AC3E}">
        <p14:creationId xmlns:p14="http://schemas.microsoft.com/office/powerpoint/2010/main" val="77119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C7377C-B998-4851-8D7D-51DD5A03ED51}" type="datetimeFigureOut">
              <a:rPr lang="en-GB" smtClean="0"/>
              <a:t>17/03/2023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1EC65B-682A-4296-B090-62A28640DDB6}" type="slidenum">
              <a:rPr lang="en-GB" smtClean="0"/>
              <a:t>‹#›</a:t>
            </a:fld>
            <a:endParaRPr lang="en-GB"/>
          </a:p>
        </p:txBody>
      </p:sp>
    </p:spTree>
    <p:extLst>
      <p:ext uri="{BB962C8B-B14F-4D97-AF65-F5344CB8AC3E}">
        <p14:creationId xmlns:p14="http://schemas.microsoft.com/office/powerpoint/2010/main" val="386010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1C7377C-B998-4851-8D7D-51DD5A03ED51}" type="datetimeFigureOut">
              <a:rPr lang="en-GB" smtClean="0"/>
              <a:t>17/03/2023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1EC65B-682A-4296-B090-62A28640DDB6}" type="slidenum">
              <a:rPr lang="en-GB" smtClean="0"/>
              <a:t>‹#›</a:t>
            </a:fld>
            <a:endParaRPr lang="en-GB"/>
          </a:p>
        </p:txBody>
      </p:sp>
    </p:spTree>
    <p:extLst>
      <p:ext uri="{BB962C8B-B14F-4D97-AF65-F5344CB8AC3E}">
        <p14:creationId xmlns:p14="http://schemas.microsoft.com/office/powerpoint/2010/main" val="273591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C7377C-B998-4851-8D7D-51DD5A03ED51}" type="datetimeFigureOut">
              <a:rPr lang="en-GB" smtClean="0"/>
              <a:t>17/03/2023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1EC65B-682A-4296-B090-62A28640DDB6}" type="slidenum">
              <a:rPr lang="en-GB" smtClean="0"/>
              <a:t>‹#›</a:t>
            </a:fld>
            <a:endParaRPr lang="en-GB"/>
          </a:p>
        </p:txBody>
      </p:sp>
    </p:spTree>
    <p:extLst>
      <p:ext uri="{BB962C8B-B14F-4D97-AF65-F5344CB8AC3E}">
        <p14:creationId xmlns:p14="http://schemas.microsoft.com/office/powerpoint/2010/main" val="301341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C7377C-B998-4851-8D7D-51DD5A03ED51}" type="datetimeFigureOut">
              <a:rPr lang="en-GB" smtClean="0"/>
              <a:t>17/03/2023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1EC65B-682A-4296-B090-62A28640DDB6}" type="slidenum">
              <a:rPr lang="en-GB" smtClean="0"/>
              <a:t>‹#›</a:t>
            </a:fld>
            <a:endParaRPr lang="en-GB"/>
          </a:p>
        </p:txBody>
      </p:sp>
    </p:spTree>
    <p:extLst>
      <p:ext uri="{BB962C8B-B14F-4D97-AF65-F5344CB8AC3E}">
        <p14:creationId xmlns:p14="http://schemas.microsoft.com/office/powerpoint/2010/main" val="56006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1C7377C-B998-4851-8D7D-51DD5A03ED51}" type="datetimeFigureOut">
              <a:rPr lang="en-GB" smtClean="0"/>
              <a:t>17/03/2023</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11EC65B-682A-4296-B090-62A28640DDB6}" type="slidenum">
              <a:rPr lang="en-GB" smtClean="0"/>
              <a:t>‹#›</a:t>
            </a:fld>
            <a:endParaRPr lang="en-GB"/>
          </a:p>
        </p:txBody>
      </p:sp>
    </p:spTree>
    <p:extLst>
      <p:ext uri="{BB962C8B-B14F-4D97-AF65-F5344CB8AC3E}">
        <p14:creationId xmlns:p14="http://schemas.microsoft.com/office/powerpoint/2010/main" val="40589107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68B0F3-D60C-4B48-B762-34FF5AD8EFC1}"/>
              </a:ext>
            </a:extLst>
          </p:cNvPr>
          <p:cNvSpPr txBox="1"/>
          <p:nvPr/>
        </p:nvSpPr>
        <p:spPr>
          <a:xfrm>
            <a:off x="3281335" y="1720386"/>
            <a:ext cx="5629329" cy="1508105"/>
          </a:xfrm>
          <a:prstGeom prst="rect">
            <a:avLst/>
          </a:prstGeom>
          <a:noFill/>
        </p:spPr>
        <p:txBody>
          <a:bodyPr wrap="square" rtlCol="0">
            <a:spAutoFit/>
          </a:bodyPr>
          <a:lstStyle/>
          <a:p>
            <a:pPr algn="ctr"/>
            <a:r>
              <a:rPr lang="en-US" sz="4400" b="1" dirty="0" smtClean="0"/>
              <a:t>Carpenters Practice </a:t>
            </a:r>
            <a:endParaRPr lang="en-US" sz="4400" b="1" dirty="0" smtClean="0"/>
          </a:p>
          <a:p>
            <a:pPr algn="ctr"/>
            <a:r>
              <a:rPr lang="en-US" sz="2400" b="1" dirty="0" smtClean="0"/>
              <a:t>Virtual Patient </a:t>
            </a:r>
            <a:r>
              <a:rPr lang="en-US" sz="2400" b="1" dirty="0"/>
              <a:t>Participation </a:t>
            </a:r>
            <a:r>
              <a:rPr lang="en-US" sz="2400" b="1" dirty="0" smtClean="0"/>
              <a:t>Meeting</a:t>
            </a:r>
          </a:p>
          <a:p>
            <a:pPr algn="ctr"/>
            <a:r>
              <a:rPr lang="en-US" sz="2400" b="1" dirty="0" smtClean="0"/>
              <a:t>Wednesday, 29 March 2023</a:t>
            </a:r>
            <a:endParaRPr lang="en-US" sz="2400" b="1" dirty="0"/>
          </a:p>
        </p:txBody>
      </p:sp>
      <p:sp>
        <p:nvSpPr>
          <p:cNvPr id="5" name="Rectangle 4"/>
          <p:cNvSpPr/>
          <p:nvPr/>
        </p:nvSpPr>
        <p:spPr>
          <a:xfrm>
            <a:off x="0" y="0"/>
            <a:ext cx="12192000" cy="7065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7" name="Picture 6">
            <a:extLst>
              <a:ext uri="{FF2B5EF4-FFF2-40B4-BE49-F238E27FC236}">
                <a16:creationId xmlns:a16="http://schemas.microsoft.com/office/drawing/2014/main" id="{8BA16746-B799-4EC0-A1F3-31E1698E1C64}"/>
              </a:ext>
            </a:extLst>
          </p:cNvPr>
          <p:cNvPicPr>
            <a:picLocks noChangeAspect="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1015484" y="166944"/>
            <a:ext cx="920552" cy="372693"/>
          </a:xfrm>
          <a:prstGeom prst="rect">
            <a:avLst/>
          </a:prstGeom>
        </p:spPr>
      </p:pic>
      <p:sp>
        <p:nvSpPr>
          <p:cNvPr id="8" name="Rectangle 7"/>
          <p:cNvSpPr/>
          <p:nvPr/>
        </p:nvSpPr>
        <p:spPr>
          <a:xfrm>
            <a:off x="0" y="6151418"/>
            <a:ext cx="12192000" cy="7065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AutoShape 4" descr="Friends (PPG, Patient Participation Group) | Cradley Surg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Patient Participation Group (PPG) « Billinghay Medical Prac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634" y="3427907"/>
            <a:ext cx="2800350"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87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065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0" y="-268234"/>
            <a:ext cx="10515600" cy="1325563"/>
          </a:xfrm>
        </p:spPr>
        <p:txBody>
          <a:bodyPr>
            <a:normAutofit/>
          </a:bodyPr>
          <a:lstStyle/>
          <a:p>
            <a:r>
              <a:rPr lang="en-GB" sz="4000" b="1" dirty="0" smtClean="0">
                <a:solidFill>
                  <a:schemeClr val="accent1">
                    <a:lumMod val="75000"/>
                  </a:schemeClr>
                </a:solidFill>
                <a:latin typeface="+mn-lt"/>
              </a:rPr>
              <a:t>Agenda</a:t>
            </a:r>
            <a:endParaRPr lang="en-GB" sz="4000" b="1" dirty="0">
              <a:solidFill>
                <a:schemeClr val="accent1">
                  <a:lumMod val="75000"/>
                </a:schemeClr>
              </a:solidFill>
              <a:latin typeface="+mn-lt"/>
            </a:endParaRPr>
          </a:p>
        </p:txBody>
      </p:sp>
      <p:sp>
        <p:nvSpPr>
          <p:cNvPr id="3" name="Content Placeholder 2"/>
          <p:cNvSpPr>
            <a:spLocks noGrp="1"/>
          </p:cNvSpPr>
          <p:nvPr>
            <p:ph idx="1"/>
          </p:nvPr>
        </p:nvSpPr>
        <p:spPr>
          <a:xfrm>
            <a:off x="448732" y="1408076"/>
            <a:ext cx="10515600" cy="4351338"/>
          </a:xfrm>
        </p:spPr>
        <p:txBody>
          <a:bodyPr>
            <a:normAutofit lnSpcReduction="10000"/>
          </a:bodyPr>
          <a:lstStyle/>
          <a:p>
            <a:pPr algn="just"/>
            <a:r>
              <a:rPr lang="en-US" dirty="0" smtClean="0">
                <a:solidFill>
                  <a:schemeClr val="accent1">
                    <a:lumMod val="75000"/>
                  </a:schemeClr>
                </a:solidFill>
                <a:cs typeface="Arial" panose="020B0604020202020204" pitchFamily="34" charset="0"/>
              </a:rPr>
              <a:t>Introduction</a:t>
            </a:r>
            <a:endParaRPr lang="en-US" dirty="0">
              <a:solidFill>
                <a:schemeClr val="accent1">
                  <a:lumMod val="75000"/>
                </a:schemeClr>
              </a:solidFill>
              <a:cs typeface="Arial" panose="020B0604020202020204" pitchFamily="34" charset="0"/>
            </a:endParaRPr>
          </a:p>
          <a:p>
            <a:pPr algn="just"/>
            <a:r>
              <a:rPr lang="en-US" dirty="0">
                <a:solidFill>
                  <a:schemeClr val="accent1">
                    <a:lumMod val="75000"/>
                  </a:schemeClr>
                </a:solidFill>
                <a:cs typeface="Arial" panose="020B0604020202020204" pitchFamily="34" charset="0"/>
              </a:rPr>
              <a:t>The Practice </a:t>
            </a:r>
            <a:r>
              <a:rPr lang="en-US" dirty="0" smtClean="0">
                <a:solidFill>
                  <a:schemeClr val="accent1">
                    <a:lumMod val="75000"/>
                  </a:schemeClr>
                </a:solidFill>
                <a:cs typeface="Arial" panose="020B0604020202020204" pitchFamily="34" charset="0"/>
              </a:rPr>
              <a:t>Team/Changes</a:t>
            </a:r>
          </a:p>
          <a:p>
            <a:pPr algn="just"/>
            <a:r>
              <a:rPr lang="en-GB" dirty="0">
                <a:solidFill>
                  <a:schemeClr val="accent1">
                    <a:lumMod val="75000"/>
                  </a:schemeClr>
                </a:solidFill>
                <a:cs typeface="Arial" panose="020B0604020202020204" pitchFamily="34" charset="0"/>
              </a:rPr>
              <a:t>Social Prescriber, Care Coordinator, PCN News </a:t>
            </a:r>
          </a:p>
          <a:p>
            <a:pPr algn="just"/>
            <a:r>
              <a:rPr lang="en-GB" dirty="0" smtClean="0">
                <a:solidFill>
                  <a:schemeClr val="accent1">
                    <a:lumMod val="75000"/>
                  </a:schemeClr>
                </a:solidFill>
                <a:cs typeface="Arial" panose="020B0604020202020204" pitchFamily="34" charset="0"/>
              </a:rPr>
              <a:t>Friends and Family Test </a:t>
            </a:r>
          </a:p>
          <a:p>
            <a:pPr algn="just"/>
            <a:r>
              <a:rPr lang="en-GB" dirty="0" smtClean="0">
                <a:solidFill>
                  <a:schemeClr val="accent1">
                    <a:lumMod val="75000"/>
                  </a:schemeClr>
                </a:solidFill>
                <a:cs typeface="Arial" panose="020B0604020202020204" pitchFamily="34" charset="0"/>
              </a:rPr>
              <a:t>GP Patient Survey 2023</a:t>
            </a:r>
          </a:p>
          <a:p>
            <a:pPr algn="just"/>
            <a:r>
              <a:rPr lang="en-GB" dirty="0" smtClean="0">
                <a:solidFill>
                  <a:schemeClr val="accent1">
                    <a:lumMod val="75000"/>
                  </a:schemeClr>
                </a:solidFill>
                <a:cs typeface="Arial" panose="020B0604020202020204" pitchFamily="34" charset="0"/>
              </a:rPr>
              <a:t>Online consultations – DR IQ</a:t>
            </a:r>
          </a:p>
          <a:p>
            <a:pPr algn="just"/>
            <a:r>
              <a:rPr lang="en-GB" dirty="0">
                <a:solidFill>
                  <a:schemeClr val="accent1">
                    <a:lumMod val="75000"/>
                  </a:schemeClr>
                </a:solidFill>
                <a:cs typeface="Arial" panose="020B0604020202020204" pitchFamily="34" charset="0"/>
              </a:rPr>
              <a:t>Women’s Health </a:t>
            </a:r>
            <a:r>
              <a:rPr lang="en-GB" dirty="0" smtClean="0">
                <a:solidFill>
                  <a:schemeClr val="accent1">
                    <a:lumMod val="75000"/>
                  </a:schemeClr>
                </a:solidFill>
                <a:cs typeface="Arial" panose="020B0604020202020204" pitchFamily="34" charset="0"/>
              </a:rPr>
              <a:t>Programme April 2023</a:t>
            </a:r>
            <a:endParaRPr lang="en-GB" dirty="0">
              <a:solidFill>
                <a:schemeClr val="accent1">
                  <a:lumMod val="75000"/>
                </a:schemeClr>
              </a:solidFill>
              <a:cs typeface="Arial" panose="020B0604020202020204" pitchFamily="34" charset="0"/>
            </a:endParaRPr>
          </a:p>
          <a:p>
            <a:pPr algn="just"/>
            <a:r>
              <a:rPr lang="en-GB" dirty="0" smtClean="0">
                <a:solidFill>
                  <a:schemeClr val="accent1">
                    <a:lumMod val="75000"/>
                  </a:schemeClr>
                </a:solidFill>
                <a:cs typeface="Arial" panose="020B0604020202020204" pitchFamily="34" charset="0"/>
              </a:rPr>
              <a:t>Role </a:t>
            </a:r>
            <a:r>
              <a:rPr lang="en-GB" dirty="0">
                <a:solidFill>
                  <a:schemeClr val="accent1">
                    <a:lumMod val="75000"/>
                  </a:schemeClr>
                </a:solidFill>
                <a:cs typeface="Arial" panose="020B0604020202020204" pitchFamily="34" charset="0"/>
              </a:rPr>
              <a:t>of the </a:t>
            </a:r>
            <a:r>
              <a:rPr lang="en-GB" dirty="0" smtClean="0">
                <a:solidFill>
                  <a:schemeClr val="accent1">
                    <a:lumMod val="75000"/>
                  </a:schemeClr>
                </a:solidFill>
                <a:cs typeface="Arial" panose="020B0604020202020204" pitchFamily="34" charset="0"/>
              </a:rPr>
              <a:t>chair/ vice-chair/ </a:t>
            </a:r>
            <a:r>
              <a:rPr lang="en-GB" dirty="0">
                <a:solidFill>
                  <a:schemeClr val="accent1">
                    <a:lumMod val="75000"/>
                  </a:schemeClr>
                </a:solidFill>
                <a:cs typeface="Arial" panose="020B0604020202020204" pitchFamily="34" charset="0"/>
              </a:rPr>
              <a:t>Role of secretary </a:t>
            </a:r>
            <a:endParaRPr lang="en-US" dirty="0" smtClean="0">
              <a:solidFill>
                <a:schemeClr val="accent1">
                  <a:lumMod val="75000"/>
                </a:schemeClr>
              </a:solidFill>
              <a:cs typeface="Arial" panose="020B0604020202020204" pitchFamily="34" charset="0"/>
            </a:endParaRPr>
          </a:p>
          <a:p>
            <a:pPr algn="just"/>
            <a:r>
              <a:rPr lang="en-GB" dirty="0" smtClean="0">
                <a:solidFill>
                  <a:schemeClr val="accent1">
                    <a:lumMod val="75000"/>
                  </a:schemeClr>
                </a:solidFill>
                <a:cs typeface="Arial" panose="020B0604020202020204" pitchFamily="34" charset="0"/>
              </a:rPr>
              <a:t>Questions </a:t>
            </a:r>
            <a:r>
              <a:rPr lang="en-GB" dirty="0">
                <a:solidFill>
                  <a:schemeClr val="accent1">
                    <a:lumMod val="75000"/>
                  </a:schemeClr>
                </a:solidFill>
                <a:cs typeface="Arial" panose="020B0604020202020204" pitchFamily="34" charset="0"/>
              </a:rPr>
              <a:t>and feedback from PPG members</a:t>
            </a:r>
            <a:endParaRPr lang="en-US" dirty="0">
              <a:solidFill>
                <a:schemeClr val="accent1">
                  <a:lumMod val="75000"/>
                </a:schemeClr>
              </a:solidFill>
              <a:cs typeface="Arial" panose="020B0604020202020204" pitchFamily="34" charset="0"/>
            </a:endParaRPr>
          </a:p>
          <a:p>
            <a:pPr marL="0" indent="0">
              <a:buNone/>
            </a:pPr>
            <a:endParaRPr lang="en-GB" dirty="0"/>
          </a:p>
        </p:txBody>
      </p:sp>
      <p:sp>
        <p:nvSpPr>
          <p:cNvPr id="5" name="Rectangle 4"/>
          <p:cNvSpPr/>
          <p:nvPr/>
        </p:nvSpPr>
        <p:spPr>
          <a:xfrm>
            <a:off x="0" y="6151418"/>
            <a:ext cx="12192000" cy="7065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88337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7065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0" y="6211668"/>
            <a:ext cx="12192000" cy="6463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106" t="-202" r="3324" b="61224"/>
          <a:stretch/>
        </p:blipFill>
        <p:spPr>
          <a:xfrm>
            <a:off x="847825" y="1744749"/>
            <a:ext cx="5541142" cy="3229178"/>
          </a:xfrm>
          <a:prstGeom prst="rect">
            <a:avLst/>
          </a:prstGeom>
        </p:spPr>
      </p:pic>
      <p:sp>
        <p:nvSpPr>
          <p:cNvPr id="2" name="Title 1"/>
          <p:cNvSpPr>
            <a:spLocks noGrp="1"/>
          </p:cNvSpPr>
          <p:nvPr>
            <p:ph type="title"/>
          </p:nvPr>
        </p:nvSpPr>
        <p:spPr>
          <a:xfrm>
            <a:off x="368932" y="-199685"/>
            <a:ext cx="10515600" cy="1325563"/>
          </a:xfrm>
        </p:spPr>
        <p:txBody>
          <a:bodyPr>
            <a:normAutofit/>
          </a:bodyPr>
          <a:lstStyle/>
          <a:p>
            <a:r>
              <a:rPr lang="en-GB" b="1" dirty="0" smtClean="0">
                <a:solidFill>
                  <a:schemeClr val="accent1">
                    <a:lumMod val="75000"/>
                  </a:schemeClr>
                </a:solidFill>
                <a:latin typeface="+mn-lt"/>
              </a:rPr>
              <a:t>Multi-Professional </a:t>
            </a:r>
            <a:r>
              <a:rPr lang="en-GB" b="1" dirty="0">
                <a:solidFill>
                  <a:schemeClr val="accent1">
                    <a:lumMod val="75000"/>
                  </a:schemeClr>
                </a:solidFill>
                <a:latin typeface="+mn-lt"/>
              </a:rPr>
              <a:t>T</a:t>
            </a:r>
            <a:r>
              <a:rPr lang="en-GB" b="1" dirty="0" smtClean="0">
                <a:solidFill>
                  <a:schemeClr val="accent1">
                    <a:lumMod val="75000"/>
                  </a:schemeClr>
                </a:solidFill>
                <a:latin typeface="+mn-lt"/>
              </a:rPr>
              <a:t>eam</a:t>
            </a:r>
            <a:endParaRPr lang="en-GB" b="1" dirty="0">
              <a:solidFill>
                <a:schemeClr val="accent1">
                  <a:lumMod val="75000"/>
                </a:schemeClr>
              </a:solidFill>
              <a:latin typeface="+mn-lt"/>
            </a:endParaRPr>
          </a:p>
        </p:txBody>
      </p:sp>
      <p:sp>
        <p:nvSpPr>
          <p:cNvPr id="5" name="TextBox 4"/>
          <p:cNvSpPr txBox="1"/>
          <p:nvPr/>
        </p:nvSpPr>
        <p:spPr>
          <a:xfrm>
            <a:off x="1307468" y="6173808"/>
            <a:ext cx="9577064" cy="646331"/>
          </a:xfrm>
          <a:prstGeom prst="rect">
            <a:avLst/>
          </a:prstGeom>
          <a:noFill/>
        </p:spPr>
        <p:txBody>
          <a:bodyPr wrap="square" rtlCol="0">
            <a:spAutoFit/>
          </a:bodyPr>
          <a:lstStyle/>
          <a:p>
            <a:pPr algn="ctr"/>
            <a:r>
              <a:rPr lang="en-GB" b="1" dirty="0">
                <a:solidFill>
                  <a:prstClr val="white"/>
                </a:solidFill>
              </a:rPr>
              <a:t>Our multi-professional team gives you choice, </a:t>
            </a:r>
            <a:br>
              <a:rPr lang="en-GB" b="1" dirty="0">
                <a:solidFill>
                  <a:prstClr val="white"/>
                </a:solidFill>
              </a:rPr>
            </a:br>
            <a:r>
              <a:rPr lang="en-GB" b="1" dirty="0">
                <a:solidFill>
                  <a:prstClr val="white"/>
                </a:solidFill>
              </a:rPr>
              <a:t>enhanced access and an improved experience.</a:t>
            </a:r>
          </a:p>
        </p:txBody>
      </p:sp>
      <p:sp>
        <p:nvSpPr>
          <p:cNvPr id="8" name="TextBox 7"/>
          <p:cNvSpPr txBox="1"/>
          <p:nvPr/>
        </p:nvSpPr>
        <p:spPr>
          <a:xfrm>
            <a:off x="6248091" y="706582"/>
            <a:ext cx="5943909" cy="6124754"/>
          </a:xfrm>
          <a:prstGeom prst="rect">
            <a:avLst/>
          </a:prstGeom>
          <a:noFill/>
        </p:spPr>
        <p:txBody>
          <a:bodyPr wrap="square" rtlCol="0">
            <a:spAutoFit/>
          </a:bodyPr>
          <a:lstStyle/>
          <a:p>
            <a:r>
              <a:rPr lang="en-GB" sz="1400" b="1" dirty="0">
                <a:solidFill>
                  <a:schemeClr val="accent1">
                    <a:lumMod val="75000"/>
                  </a:schemeClr>
                </a:solidFill>
              </a:rPr>
              <a:t>Dr </a:t>
            </a:r>
            <a:r>
              <a:rPr lang="en-GB" sz="1400" b="1" dirty="0" smtClean="0">
                <a:solidFill>
                  <a:schemeClr val="accent1">
                    <a:lumMod val="75000"/>
                  </a:schemeClr>
                </a:solidFill>
              </a:rPr>
              <a:t>Elizabeth </a:t>
            </a:r>
            <a:r>
              <a:rPr lang="en-GB" sz="1400" b="1" dirty="0" err="1" smtClean="0">
                <a:solidFill>
                  <a:schemeClr val="accent1">
                    <a:lumMod val="75000"/>
                  </a:schemeClr>
                </a:solidFill>
              </a:rPr>
              <a:t>Heptinstall</a:t>
            </a:r>
            <a:r>
              <a:rPr lang="en-GB" sz="1400" b="1" dirty="0" smtClean="0">
                <a:solidFill>
                  <a:schemeClr val="accent1">
                    <a:lumMod val="75000"/>
                  </a:schemeClr>
                </a:solidFill>
              </a:rPr>
              <a:t> - Clinical Lead and Regional Medical Director </a:t>
            </a:r>
          </a:p>
          <a:p>
            <a:r>
              <a:rPr lang="en-GB" sz="1400" b="1" dirty="0" smtClean="0">
                <a:solidFill>
                  <a:schemeClr val="accent1">
                    <a:lumMod val="75000"/>
                  </a:schemeClr>
                </a:solidFill>
              </a:rPr>
              <a:t>Dr Tim Lee – Safeguarding Lead </a:t>
            </a:r>
          </a:p>
          <a:p>
            <a:r>
              <a:rPr lang="en-GB" sz="1400" b="1" dirty="0">
                <a:solidFill>
                  <a:schemeClr val="accent1">
                    <a:lumMod val="75000"/>
                  </a:schemeClr>
                </a:solidFill>
              </a:rPr>
              <a:t>Dr Muhammed Patel- Mental Health Lead </a:t>
            </a:r>
          </a:p>
          <a:p>
            <a:r>
              <a:rPr lang="en-GB" sz="1400" b="1" dirty="0" smtClean="0">
                <a:solidFill>
                  <a:schemeClr val="accent1">
                    <a:lumMod val="75000"/>
                  </a:schemeClr>
                </a:solidFill>
              </a:rPr>
              <a:t>Dr </a:t>
            </a:r>
            <a:r>
              <a:rPr lang="en-GB" sz="1400" b="1" dirty="0" err="1" smtClean="0">
                <a:solidFill>
                  <a:schemeClr val="accent1">
                    <a:lumMod val="75000"/>
                  </a:schemeClr>
                </a:solidFill>
              </a:rPr>
              <a:t>Faiza</a:t>
            </a:r>
            <a:r>
              <a:rPr lang="en-GB" sz="1400" b="1" dirty="0" smtClean="0">
                <a:solidFill>
                  <a:schemeClr val="accent1">
                    <a:lumMod val="75000"/>
                  </a:schemeClr>
                </a:solidFill>
              </a:rPr>
              <a:t> </a:t>
            </a:r>
            <a:r>
              <a:rPr lang="en-GB" sz="1400" b="1" dirty="0" err="1" smtClean="0">
                <a:solidFill>
                  <a:schemeClr val="accent1">
                    <a:lumMod val="75000"/>
                  </a:schemeClr>
                </a:solidFill>
              </a:rPr>
              <a:t>Bhikoo</a:t>
            </a:r>
            <a:r>
              <a:rPr lang="en-GB" sz="1400" b="1" dirty="0" smtClean="0">
                <a:solidFill>
                  <a:schemeClr val="accent1">
                    <a:lumMod val="75000"/>
                  </a:schemeClr>
                </a:solidFill>
              </a:rPr>
              <a:t> – General Practitioner </a:t>
            </a:r>
          </a:p>
          <a:p>
            <a:r>
              <a:rPr lang="en-GB" sz="1400" b="1" dirty="0" smtClean="0">
                <a:solidFill>
                  <a:schemeClr val="accent1">
                    <a:lumMod val="75000"/>
                  </a:schemeClr>
                </a:solidFill>
              </a:rPr>
              <a:t>Dr </a:t>
            </a:r>
            <a:r>
              <a:rPr lang="en-GB" sz="1400" b="1" dirty="0" err="1" smtClean="0">
                <a:solidFill>
                  <a:schemeClr val="accent1">
                    <a:lumMod val="75000"/>
                  </a:schemeClr>
                </a:solidFill>
              </a:rPr>
              <a:t>Viraj</a:t>
            </a:r>
            <a:r>
              <a:rPr lang="en-GB" sz="1400" b="1" dirty="0" smtClean="0">
                <a:solidFill>
                  <a:schemeClr val="accent1">
                    <a:lumMod val="75000"/>
                  </a:schemeClr>
                </a:solidFill>
              </a:rPr>
              <a:t> </a:t>
            </a:r>
            <a:r>
              <a:rPr lang="en-GB" sz="1400" b="1" dirty="0" err="1" smtClean="0">
                <a:solidFill>
                  <a:schemeClr val="accent1">
                    <a:lumMod val="75000"/>
                  </a:schemeClr>
                </a:solidFill>
              </a:rPr>
              <a:t>Bandara</a:t>
            </a:r>
            <a:r>
              <a:rPr lang="en-GB" sz="1400" b="1" dirty="0" smtClean="0">
                <a:solidFill>
                  <a:schemeClr val="accent1">
                    <a:lumMod val="75000"/>
                  </a:schemeClr>
                </a:solidFill>
              </a:rPr>
              <a:t> </a:t>
            </a:r>
            <a:r>
              <a:rPr lang="en-GB" sz="1400" b="1" dirty="0">
                <a:solidFill>
                  <a:schemeClr val="accent1">
                    <a:lumMod val="75000"/>
                  </a:schemeClr>
                </a:solidFill>
              </a:rPr>
              <a:t>– General Practitioner </a:t>
            </a:r>
          </a:p>
          <a:p>
            <a:r>
              <a:rPr lang="en-GB" sz="1400" b="1" dirty="0" smtClean="0">
                <a:solidFill>
                  <a:schemeClr val="accent1">
                    <a:lumMod val="75000"/>
                  </a:schemeClr>
                </a:solidFill>
              </a:rPr>
              <a:t>Dr Rabia </a:t>
            </a:r>
            <a:r>
              <a:rPr lang="en-GB" sz="1400" b="1" dirty="0" err="1" smtClean="0">
                <a:solidFill>
                  <a:schemeClr val="accent1">
                    <a:lumMod val="75000"/>
                  </a:schemeClr>
                </a:solidFill>
              </a:rPr>
              <a:t>Faryal</a:t>
            </a:r>
            <a:r>
              <a:rPr lang="en-GB" sz="1400" b="1" dirty="0" smtClean="0">
                <a:solidFill>
                  <a:schemeClr val="accent1">
                    <a:lumMod val="75000"/>
                  </a:schemeClr>
                </a:solidFill>
              </a:rPr>
              <a:t> – </a:t>
            </a:r>
            <a:r>
              <a:rPr lang="en-GB" sz="1400" b="1" dirty="0">
                <a:solidFill>
                  <a:schemeClr val="accent1">
                    <a:lumMod val="75000"/>
                  </a:schemeClr>
                </a:solidFill>
              </a:rPr>
              <a:t>General Practitioner </a:t>
            </a:r>
          </a:p>
          <a:p>
            <a:r>
              <a:rPr lang="en-GB" sz="1400" b="1" dirty="0" smtClean="0">
                <a:solidFill>
                  <a:schemeClr val="accent1">
                    <a:lumMod val="75000"/>
                  </a:schemeClr>
                </a:solidFill>
              </a:rPr>
              <a:t>Dr </a:t>
            </a:r>
            <a:r>
              <a:rPr lang="en-GB" sz="1400" b="1" dirty="0" err="1" smtClean="0">
                <a:solidFill>
                  <a:schemeClr val="accent1">
                    <a:lumMod val="75000"/>
                  </a:schemeClr>
                </a:solidFill>
              </a:rPr>
              <a:t>Rumana</a:t>
            </a:r>
            <a:r>
              <a:rPr lang="en-GB" sz="1400" b="1" dirty="0" smtClean="0">
                <a:solidFill>
                  <a:schemeClr val="accent1">
                    <a:lumMod val="75000"/>
                  </a:schemeClr>
                </a:solidFill>
              </a:rPr>
              <a:t> </a:t>
            </a:r>
            <a:r>
              <a:rPr lang="en-GB" sz="1400" b="1" dirty="0" err="1" smtClean="0">
                <a:solidFill>
                  <a:schemeClr val="accent1">
                    <a:lumMod val="75000"/>
                  </a:schemeClr>
                </a:solidFill>
              </a:rPr>
              <a:t>Aktar</a:t>
            </a:r>
            <a:r>
              <a:rPr lang="en-GB" sz="1400" b="1" dirty="0" smtClean="0">
                <a:solidFill>
                  <a:schemeClr val="accent1">
                    <a:lumMod val="75000"/>
                  </a:schemeClr>
                </a:solidFill>
              </a:rPr>
              <a:t> </a:t>
            </a:r>
            <a:r>
              <a:rPr lang="en-GB" sz="1400" b="1" dirty="0">
                <a:solidFill>
                  <a:schemeClr val="accent1">
                    <a:lumMod val="75000"/>
                  </a:schemeClr>
                </a:solidFill>
              </a:rPr>
              <a:t>– General Practitioner </a:t>
            </a:r>
          </a:p>
          <a:p>
            <a:r>
              <a:rPr lang="en-GB" sz="1400" b="1" dirty="0" smtClean="0">
                <a:solidFill>
                  <a:schemeClr val="accent1">
                    <a:lumMod val="75000"/>
                  </a:schemeClr>
                </a:solidFill>
              </a:rPr>
              <a:t>Dr Naeem </a:t>
            </a:r>
            <a:r>
              <a:rPr lang="en-GB" sz="1400" b="1" dirty="0" err="1" smtClean="0">
                <a:solidFill>
                  <a:schemeClr val="accent1">
                    <a:lumMod val="75000"/>
                  </a:schemeClr>
                </a:solidFill>
              </a:rPr>
              <a:t>Mitha</a:t>
            </a:r>
            <a:r>
              <a:rPr lang="en-GB" sz="1400" b="1" dirty="0" smtClean="0">
                <a:solidFill>
                  <a:schemeClr val="accent1">
                    <a:lumMod val="75000"/>
                  </a:schemeClr>
                </a:solidFill>
              </a:rPr>
              <a:t> </a:t>
            </a:r>
            <a:r>
              <a:rPr lang="en-GB" sz="1400" b="1" dirty="0">
                <a:solidFill>
                  <a:schemeClr val="accent1">
                    <a:lumMod val="75000"/>
                  </a:schemeClr>
                </a:solidFill>
              </a:rPr>
              <a:t>– General Practitioner </a:t>
            </a:r>
          </a:p>
          <a:p>
            <a:r>
              <a:rPr lang="en-GB" sz="1400" b="1" dirty="0" smtClean="0">
                <a:solidFill>
                  <a:schemeClr val="accent1">
                    <a:lumMod val="75000"/>
                  </a:schemeClr>
                </a:solidFill>
              </a:rPr>
              <a:t>Dr </a:t>
            </a:r>
            <a:r>
              <a:rPr lang="en-GB" sz="1400" b="1" dirty="0" err="1" smtClean="0">
                <a:solidFill>
                  <a:schemeClr val="accent1">
                    <a:lumMod val="75000"/>
                  </a:schemeClr>
                </a:solidFill>
              </a:rPr>
              <a:t>Aveleen</a:t>
            </a:r>
            <a:r>
              <a:rPr lang="en-GB" sz="1400" b="1" dirty="0" smtClean="0">
                <a:solidFill>
                  <a:schemeClr val="accent1">
                    <a:lumMod val="75000"/>
                  </a:schemeClr>
                </a:solidFill>
              </a:rPr>
              <a:t> Singh – </a:t>
            </a:r>
            <a:r>
              <a:rPr lang="en-GB" sz="1400" b="1" dirty="0">
                <a:solidFill>
                  <a:schemeClr val="accent1">
                    <a:lumMod val="75000"/>
                  </a:schemeClr>
                </a:solidFill>
              </a:rPr>
              <a:t>General Practitioner </a:t>
            </a:r>
          </a:p>
          <a:p>
            <a:r>
              <a:rPr lang="en-GB" sz="1400" b="1" dirty="0" smtClean="0">
                <a:solidFill>
                  <a:schemeClr val="accent1">
                    <a:lumMod val="75000"/>
                  </a:schemeClr>
                </a:solidFill>
              </a:rPr>
              <a:t>Dr </a:t>
            </a:r>
            <a:r>
              <a:rPr lang="en-GB" sz="1400" b="1" dirty="0" err="1" smtClean="0">
                <a:solidFill>
                  <a:schemeClr val="accent1">
                    <a:lumMod val="75000"/>
                  </a:schemeClr>
                </a:solidFill>
              </a:rPr>
              <a:t>Nathaneil</a:t>
            </a:r>
            <a:r>
              <a:rPr lang="en-GB" sz="1400" b="1" dirty="0" smtClean="0">
                <a:solidFill>
                  <a:schemeClr val="accent1">
                    <a:lumMod val="75000"/>
                  </a:schemeClr>
                </a:solidFill>
              </a:rPr>
              <a:t> Rogers </a:t>
            </a:r>
            <a:r>
              <a:rPr lang="en-GB" sz="1400" b="1" dirty="0">
                <a:solidFill>
                  <a:schemeClr val="accent1">
                    <a:lumMod val="75000"/>
                  </a:schemeClr>
                </a:solidFill>
              </a:rPr>
              <a:t>- General Practitioner </a:t>
            </a:r>
          </a:p>
          <a:p>
            <a:r>
              <a:rPr lang="en-GB" sz="1400" b="1" dirty="0" err="1" smtClean="0">
                <a:solidFill>
                  <a:schemeClr val="accent1">
                    <a:lumMod val="75000"/>
                  </a:schemeClr>
                </a:solidFill>
              </a:rPr>
              <a:t>Ushma</a:t>
            </a:r>
            <a:r>
              <a:rPr lang="en-GB" sz="1400" b="1" dirty="0" smtClean="0">
                <a:solidFill>
                  <a:schemeClr val="accent1">
                    <a:lumMod val="75000"/>
                  </a:schemeClr>
                </a:solidFill>
              </a:rPr>
              <a:t> </a:t>
            </a:r>
            <a:r>
              <a:rPr lang="en-GB" sz="1400" b="1" dirty="0" err="1" smtClean="0">
                <a:solidFill>
                  <a:schemeClr val="accent1">
                    <a:lumMod val="75000"/>
                  </a:schemeClr>
                </a:solidFill>
              </a:rPr>
              <a:t>Parmanand</a:t>
            </a:r>
            <a:r>
              <a:rPr lang="en-GB" sz="1400" b="1" dirty="0" smtClean="0">
                <a:solidFill>
                  <a:schemeClr val="accent1">
                    <a:lumMod val="75000"/>
                  </a:schemeClr>
                </a:solidFill>
              </a:rPr>
              <a:t> - Clinical Pharmacist</a:t>
            </a:r>
          </a:p>
          <a:p>
            <a:r>
              <a:rPr lang="en-GB" sz="1400" b="1" dirty="0" err="1" smtClean="0">
                <a:solidFill>
                  <a:schemeClr val="accent1">
                    <a:lumMod val="75000"/>
                  </a:schemeClr>
                </a:solidFill>
              </a:rPr>
              <a:t>Rasheeda</a:t>
            </a:r>
            <a:r>
              <a:rPr lang="en-GB" sz="1400" b="1" dirty="0" smtClean="0">
                <a:solidFill>
                  <a:schemeClr val="accent1">
                    <a:lumMod val="75000"/>
                  </a:schemeClr>
                </a:solidFill>
              </a:rPr>
              <a:t> Jennifer </a:t>
            </a:r>
            <a:r>
              <a:rPr lang="en-GB" sz="1400" b="1" dirty="0" err="1" smtClean="0">
                <a:solidFill>
                  <a:schemeClr val="accent1">
                    <a:lumMod val="75000"/>
                  </a:schemeClr>
                </a:solidFill>
              </a:rPr>
              <a:t>Adeyemo</a:t>
            </a:r>
            <a:r>
              <a:rPr lang="en-GB" sz="1400" b="1" dirty="0" smtClean="0">
                <a:solidFill>
                  <a:schemeClr val="accent1">
                    <a:lumMod val="75000"/>
                  </a:schemeClr>
                </a:solidFill>
              </a:rPr>
              <a:t> - </a:t>
            </a:r>
            <a:r>
              <a:rPr lang="en-GB" sz="1400" b="1" dirty="0">
                <a:solidFill>
                  <a:schemeClr val="accent1">
                    <a:lumMod val="75000"/>
                  </a:schemeClr>
                </a:solidFill>
              </a:rPr>
              <a:t>Clinical </a:t>
            </a:r>
            <a:r>
              <a:rPr lang="en-GB" sz="1400" b="1" dirty="0" smtClean="0">
                <a:solidFill>
                  <a:schemeClr val="accent1">
                    <a:lumMod val="75000"/>
                  </a:schemeClr>
                </a:solidFill>
              </a:rPr>
              <a:t>Pharmacist</a:t>
            </a:r>
          </a:p>
          <a:p>
            <a:r>
              <a:rPr lang="en-GB" sz="1400" b="1" dirty="0" err="1" smtClean="0">
                <a:solidFill>
                  <a:schemeClr val="accent1">
                    <a:lumMod val="75000"/>
                  </a:schemeClr>
                </a:solidFill>
              </a:rPr>
              <a:t>Ekta</a:t>
            </a:r>
            <a:r>
              <a:rPr lang="en-GB" sz="1400" b="1" dirty="0" smtClean="0">
                <a:solidFill>
                  <a:schemeClr val="accent1">
                    <a:lumMod val="75000"/>
                  </a:schemeClr>
                </a:solidFill>
              </a:rPr>
              <a:t> </a:t>
            </a:r>
            <a:r>
              <a:rPr lang="en-GB" sz="1400" b="1" dirty="0" err="1" smtClean="0">
                <a:solidFill>
                  <a:schemeClr val="accent1">
                    <a:lumMod val="75000"/>
                  </a:schemeClr>
                </a:solidFill>
              </a:rPr>
              <a:t>Sajgotra</a:t>
            </a:r>
            <a:r>
              <a:rPr lang="en-GB" sz="1400" b="1" dirty="0" smtClean="0">
                <a:solidFill>
                  <a:schemeClr val="accent1">
                    <a:lumMod val="75000"/>
                  </a:schemeClr>
                </a:solidFill>
              </a:rPr>
              <a:t> – Physiotherapist </a:t>
            </a:r>
            <a:endParaRPr lang="en-GB" sz="1400" b="1" dirty="0">
              <a:solidFill>
                <a:schemeClr val="accent1">
                  <a:lumMod val="75000"/>
                </a:schemeClr>
              </a:solidFill>
            </a:endParaRPr>
          </a:p>
          <a:p>
            <a:r>
              <a:rPr lang="en-GB" sz="1400" b="1" dirty="0" smtClean="0">
                <a:solidFill>
                  <a:schemeClr val="accent1">
                    <a:lumMod val="75000"/>
                  </a:schemeClr>
                </a:solidFill>
              </a:rPr>
              <a:t>Ana Gomes – Regional Nurse Manager </a:t>
            </a:r>
          </a:p>
          <a:p>
            <a:r>
              <a:rPr lang="en-GB" sz="1400" b="1" dirty="0" smtClean="0">
                <a:solidFill>
                  <a:schemeClr val="accent1">
                    <a:lumMod val="75000"/>
                  </a:schemeClr>
                </a:solidFill>
              </a:rPr>
              <a:t>Amanda Clare – Practice Nurse</a:t>
            </a:r>
          </a:p>
          <a:p>
            <a:r>
              <a:rPr lang="en-GB" sz="1400" b="1" dirty="0" smtClean="0">
                <a:solidFill>
                  <a:schemeClr val="accent1">
                    <a:lumMod val="75000"/>
                  </a:schemeClr>
                </a:solidFill>
              </a:rPr>
              <a:t>Dorcas </a:t>
            </a:r>
            <a:r>
              <a:rPr lang="en-GB" sz="1400" b="1" dirty="0" err="1" smtClean="0">
                <a:solidFill>
                  <a:schemeClr val="accent1">
                    <a:lumMod val="75000"/>
                  </a:schemeClr>
                </a:solidFill>
              </a:rPr>
              <a:t>Gbogi</a:t>
            </a:r>
            <a:r>
              <a:rPr lang="en-GB" sz="1400" b="1" dirty="0" smtClean="0">
                <a:solidFill>
                  <a:schemeClr val="accent1">
                    <a:lumMod val="75000"/>
                  </a:schemeClr>
                </a:solidFill>
              </a:rPr>
              <a:t> – Practice Nurse </a:t>
            </a:r>
          </a:p>
          <a:p>
            <a:r>
              <a:rPr lang="en-GB" sz="1400" b="1" dirty="0" err="1" smtClean="0">
                <a:solidFill>
                  <a:schemeClr val="accent1">
                    <a:lumMod val="75000"/>
                  </a:schemeClr>
                </a:solidFill>
              </a:rPr>
              <a:t>Farzana</a:t>
            </a:r>
            <a:r>
              <a:rPr lang="en-GB" sz="1400" b="1" dirty="0" smtClean="0">
                <a:solidFill>
                  <a:schemeClr val="accent1">
                    <a:lumMod val="75000"/>
                  </a:schemeClr>
                </a:solidFill>
              </a:rPr>
              <a:t> Miah – Practice Nurse</a:t>
            </a:r>
          </a:p>
          <a:p>
            <a:r>
              <a:rPr lang="en-GB" sz="1400" b="1" dirty="0" smtClean="0">
                <a:solidFill>
                  <a:schemeClr val="accent1">
                    <a:lumMod val="75000"/>
                  </a:schemeClr>
                </a:solidFill>
              </a:rPr>
              <a:t>Margaret </a:t>
            </a:r>
            <a:r>
              <a:rPr lang="en-GB" sz="1400" b="1" dirty="0" err="1" smtClean="0">
                <a:solidFill>
                  <a:schemeClr val="accent1">
                    <a:lumMod val="75000"/>
                  </a:schemeClr>
                </a:solidFill>
              </a:rPr>
              <a:t>Mbachu</a:t>
            </a:r>
            <a:r>
              <a:rPr lang="en-GB" sz="1400" b="1" dirty="0" smtClean="0">
                <a:solidFill>
                  <a:schemeClr val="accent1">
                    <a:lumMod val="75000"/>
                  </a:schemeClr>
                </a:solidFill>
              </a:rPr>
              <a:t> – Practice Nurse </a:t>
            </a:r>
          </a:p>
          <a:p>
            <a:r>
              <a:rPr lang="en-GB" sz="1400" b="1" dirty="0" err="1" smtClean="0">
                <a:solidFill>
                  <a:schemeClr val="accent1">
                    <a:lumMod val="75000"/>
                  </a:schemeClr>
                </a:solidFill>
              </a:rPr>
              <a:t>Einas</a:t>
            </a:r>
            <a:r>
              <a:rPr lang="en-GB" sz="1400" b="1" dirty="0" smtClean="0">
                <a:solidFill>
                  <a:schemeClr val="accent1">
                    <a:lumMod val="75000"/>
                  </a:schemeClr>
                </a:solidFill>
              </a:rPr>
              <a:t> </a:t>
            </a:r>
            <a:r>
              <a:rPr lang="en-GB" sz="1400" b="1" dirty="0" err="1" smtClean="0">
                <a:solidFill>
                  <a:schemeClr val="accent1">
                    <a:lumMod val="75000"/>
                  </a:schemeClr>
                </a:solidFill>
              </a:rPr>
              <a:t>Basit</a:t>
            </a:r>
            <a:r>
              <a:rPr lang="en-GB" sz="1400" b="1" dirty="0" smtClean="0">
                <a:solidFill>
                  <a:schemeClr val="accent1">
                    <a:lumMod val="75000"/>
                  </a:schemeClr>
                </a:solidFill>
              </a:rPr>
              <a:t> – Physician Associate </a:t>
            </a:r>
          </a:p>
          <a:p>
            <a:r>
              <a:rPr lang="en-GB" sz="1400" b="1" dirty="0" smtClean="0">
                <a:solidFill>
                  <a:schemeClr val="accent1">
                    <a:lumMod val="75000"/>
                  </a:schemeClr>
                </a:solidFill>
              </a:rPr>
              <a:t>Hannah </a:t>
            </a:r>
            <a:r>
              <a:rPr lang="en-GB" sz="1400" b="1" dirty="0" err="1" smtClean="0">
                <a:solidFill>
                  <a:schemeClr val="accent1">
                    <a:lumMod val="75000"/>
                  </a:schemeClr>
                </a:solidFill>
              </a:rPr>
              <a:t>Dumbuya</a:t>
            </a:r>
            <a:r>
              <a:rPr lang="en-GB" sz="1400" b="1" dirty="0" smtClean="0">
                <a:solidFill>
                  <a:schemeClr val="accent1">
                    <a:lumMod val="75000"/>
                  </a:schemeClr>
                </a:solidFill>
              </a:rPr>
              <a:t> – Physician Associate </a:t>
            </a:r>
          </a:p>
          <a:p>
            <a:r>
              <a:rPr lang="en-GB" sz="1400" b="1" dirty="0" smtClean="0">
                <a:solidFill>
                  <a:schemeClr val="accent1">
                    <a:lumMod val="75000"/>
                  </a:schemeClr>
                </a:solidFill>
              </a:rPr>
              <a:t>Ashley </a:t>
            </a:r>
            <a:r>
              <a:rPr lang="en-GB" sz="1400" b="1" dirty="0" err="1" smtClean="0">
                <a:solidFill>
                  <a:schemeClr val="accent1">
                    <a:lumMod val="75000"/>
                  </a:schemeClr>
                </a:solidFill>
              </a:rPr>
              <a:t>Gwillim</a:t>
            </a:r>
            <a:r>
              <a:rPr lang="en-GB" sz="1400" b="1" dirty="0" smtClean="0">
                <a:solidFill>
                  <a:schemeClr val="accent1">
                    <a:lumMod val="75000"/>
                  </a:schemeClr>
                </a:solidFill>
              </a:rPr>
              <a:t> – Health Care Assistant </a:t>
            </a:r>
          </a:p>
          <a:p>
            <a:r>
              <a:rPr lang="en-GB" sz="1400" b="1" dirty="0" err="1" smtClean="0">
                <a:solidFill>
                  <a:schemeClr val="accent1">
                    <a:lumMod val="75000"/>
                  </a:schemeClr>
                </a:solidFill>
              </a:rPr>
              <a:t>Hena</a:t>
            </a:r>
            <a:r>
              <a:rPr lang="en-GB" sz="1400" b="1" dirty="0" smtClean="0">
                <a:solidFill>
                  <a:schemeClr val="accent1">
                    <a:lumMod val="75000"/>
                  </a:schemeClr>
                </a:solidFill>
              </a:rPr>
              <a:t> Ahmed </a:t>
            </a:r>
            <a:r>
              <a:rPr lang="en-GB" sz="1400" b="1" dirty="0">
                <a:solidFill>
                  <a:schemeClr val="accent1">
                    <a:lumMod val="75000"/>
                  </a:schemeClr>
                </a:solidFill>
              </a:rPr>
              <a:t>- Health Care Assistant </a:t>
            </a:r>
          </a:p>
          <a:p>
            <a:r>
              <a:rPr lang="en-GB" sz="1400" b="1" dirty="0" err="1" smtClean="0">
                <a:solidFill>
                  <a:schemeClr val="accent1">
                    <a:lumMod val="75000"/>
                  </a:schemeClr>
                </a:solidFill>
              </a:rPr>
              <a:t>Nushrath</a:t>
            </a:r>
            <a:r>
              <a:rPr lang="en-GB" sz="1400" b="1" dirty="0" smtClean="0">
                <a:solidFill>
                  <a:schemeClr val="accent1">
                    <a:lumMod val="75000"/>
                  </a:schemeClr>
                </a:solidFill>
              </a:rPr>
              <a:t> </a:t>
            </a:r>
            <a:r>
              <a:rPr lang="en-GB" sz="1400" b="1" dirty="0" err="1" smtClean="0">
                <a:solidFill>
                  <a:schemeClr val="accent1">
                    <a:lumMod val="75000"/>
                  </a:schemeClr>
                </a:solidFill>
              </a:rPr>
              <a:t>Nazar</a:t>
            </a:r>
            <a:r>
              <a:rPr lang="en-GB" sz="1400" b="1" dirty="0" smtClean="0">
                <a:solidFill>
                  <a:schemeClr val="accent1">
                    <a:lumMod val="75000"/>
                  </a:schemeClr>
                </a:solidFill>
              </a:rPr>
              <a:t> – Social Prescriber </a:t>
            </a:r>
          </a:p>
          <a:p>
            <a:r>
              <a:rPr lang="en-GB" sz="1400" b="1" dirty="0" err="1" smtClean="0">
                <a:solidFill>
                  <a:schemeClr val="accent1">
                    <a:lumMod val="75000"/>
                  </a:schemeClr>
                </a:solidFill>
              </a:rPr>
              <a:t>Umran</a:t>
            </a:r>
            <a:r>
              <a:rPr lang="en-GB" sz="1400" b="1" dirty="0" smtClean="0">
                <a:solidFill>
                  <a:schemeClr val="accent1">
                    <a:lumMod val="75000"/>
                  </a:schemeClr>
                </a:solidFill>
              </a:rPr>
              <a:t> Ali – Care-coordinator </a:t>
            </a:r>
            <a:endParaRPr lang="en-GB" sz="1400" b="1" dirty="0">
              <a:solidFill>
                <a:schemeClr val="accent1">
                  <a:lumMod val="75000"/>
                </a:schemeClr>
              </a:solidFill>
            </a:endParaRPr>
          </a:p>
          <a:p>
            <a:endParaRPr lang="en-GB" sz="1400" b="1" dirty="0">
              <a:solidFill>
                <a:schemeClr val="accent1">
                  <a:lumMod val="75000"/>
                </a:schemeClr>
              </a:solidFill>
            </a:endParaRPr>
          </a:p>
          <a:p>
            <a:endParaRPr lang="en-GB" sz="1400" b="1" dirty="0">
              <a:solidFill>
                <a:schemeClr val="accent1">
                  <a:lumMod val="75000"/>
                </a:schemeClr>
              </a:solidFill>
            </a:endParaRPr>
          </a:p>
          <a:p>
            <a:endParaRPr lang="en-GB" sz="1400" b="1" dirty="0">
              <a:solidFill>
                <a:schemeClr val="accent1">
                  <a:lumMod val="75000"/>
                </a:schemeClr>
              </a:solidFill>
            </a:endParaRPr>
          </a:p>
          <a:p>
            <a:endParaRPr lang="en-GB" sz="1400" b="1" dirty="0">
              <a:solidFill>
                <a:schemeClr val="accent1">
                  <a:lumMod val="75000"/>
                </a:schemeClr>
              </a:solidFill>
            </a:endParaRPr>
          </a:p>
        </p:txBody>
      </p:sp>
    </p:spTree>
    <p:extLst>
      <p:ext uri="{BB962C8B-B14F-4D97-AF65-F5344CB8AC3E}">
        <p14:creationId xmlns:p14="http://schemas.microsoft.com/office/powerpoint/2010/main" val="3360230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7065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0" y="6211668"/>
            <a:ext cx="12192000" cy="6463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838200" y="43800"/>
            <a:ext cx="10515600" cy="1325563"/>
          </a:xfrm>
        </p:spPr>
        <p:txBody>
          <a:bodyPr>
            <a:normAutofit/>
          </a:bodyPr>
          <a:lstStyle/>
          <a:p>
            <a:r>
              <a:rPr lang="en-GB" sz="4000" b="1" dirty="0" smtClean="0">
                <a:solidFill>
                  <a:schemeClr val="accent1">
                    <a:lumMod val="75000"/>
                  </a:schemeClr>
                </a:solidFill>
                <a:latin typeface="+mn-lt"/>
                <a:cs typeface="Arial" panose="020B0604020202020204" pitchFamily="34" charset="0"/>
              </a:rPr>
              <a:t>PCN </a:t>
            </a:r>
            <a:r>
              <a:rPr lang="en-GB" sz="4000" b="1" dirty="0">
                <a:solidFill>
                  <a:schemeClr val="accent1">
                    <a:lumMod val="75000"/>
                  </a:schemeClr>
                </a:solidFill>
                <a:latin typeface="+mn-lt"/>
                <a:cs typeface="Arial" panose="020B0604020202020204" pitchFamily="34" charset="0"/>
              </a:rPr>
              <a:t>News </a:t>
            </a:r>
            <a:r>
              <a:rPr lang="en-GB" b="1" dirty="0">
                <a:solidFill>
                  <a:schemeClr val="accent1">
                    <a:lumMod val="75000"/>
                  </a:schemeClr>
                </a:solidFill>
                <a:latin typeface="Arial" panose="020B0604020202020204" pitchFamily="34" charset="0"/>
                <a:cs typeface="Arial" panose="020B0604020202020204" pitchFamily="34" charset="0"/>
              </a:rPr>
              <a:t/>
            </a:r>
            <a:br>
              <a:rPr lang="en-GB" b="1" dirty="0">
                <a:solidFill>
                  <a:schemeClr val="accent1">
                    <a:lumMod val="75000"/>
                  </a:schemeClr>
                </a:solidFill>
                <a:latin typeface="Arial" panose="020B0604020202020204" pitchFamily="34" charset="0"/>
                <a:cs typeface="Arial" panose="020B0604020202020204" pitchFamily="34" charset="0"/>
              </a:rPr>
            </a:br>
            <a:endParaRPr lang="en-GB" b="1"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838200" y="1413163"/>
            <a:ext cx="10515600" cy="4351338"/>
          </a:xfrm>
        </p:spPr>
        <p:txBody>
          <a:bodyPr/>
          <a:lstStyle/>
          <a:p>
            <a:r>
              <a:rPr lang="en-GB" dirty="0" smtClean="0">
                <a:solidFill>
                  <a:schemeClr val="accent1">
                    <a:lumMod val="75000"/>
                  </a:schemeClr>
                </a:solidFill>
              </a:rPr>
              <a:t>Newham Centra</a:t>
            </a:r>
            <a:r>
              <a:rPr lang="en-GB" dirty="0" smtClean="0">
                <a:solidFill>
                  <a:schemeClr val="accent1">
                    <a:lumMod val="75000"/>
                  </a:schemeClr>
                </a:solidFill>
              </a:rPr>
              <a:t>l PCN </a:t>
            </a:r>
          </a:p>
          <a:p>
            <a:r>
              <a:rPr lang="en-GB" dirty="0" smtClean="0">
                <a:solidFill>
                  <a:schemeClr val="accent1">
                    <a:lumMod val="75000"/>
                  </a:schemeClr>
                </a:solidFill>
              </a:rPr>
              <a:t>PCN</a:t>
            </a:r>
            <a:r>
              <a:rPr lang="en-GB" dirty="0" smtClean="0">
                <a:solidFill>
                  <a:schemeClr val="accent1">
                    <a:lumMod val="75000"/>
                  </a:schemeClr>
                </a:solidFill>
              </a:rPr>
              <a:t> </a:t>
            </a:r>
            <a:r>
              <a:rPr lang="en-GB" dirty="0" smtClean="0">
                <a:solidFill>
                  <a:schemeClr val="accent1">
                    <a:lumMod val="75000"/>
                  </a:schemeClr>
                </a:solidFill>
              </a:rPr>
              <a:t>PPG</a:t>
            </a:r>
          </a:p>
          <a:p>
            <a:r>
              <a:rPr lang="en-GB" dirty="0" smtClean="0">
                <a:solidFill>
                  <a:schemeClr val="accent1">
                    <a:lumMod val="75000"/>
                  </a:schemeClr>
                </a:solidFill>
              </a:rPr>
              <a:t>Enhanced Services </a:t>
            </a:r>
            <a:endParaRPr lang="en-GB" dirty="0" smtClean="0">
              <a:solidFill>
                <a:schemeClr val="accent1">
                  <a:lumMod val="75000"/>
                </a:schemeClr>
              </a:solidFill>
            </a:endParaRPr>
          </a:p>
          <a:p>
            <a:r>
              <a:rPr lang="en-GB" dirty="0" smtClean="0">
                <a:solidFill>
                  <a:schemeClr val="accent1">
                    <a:lumMod val="75000"/>
                  </a:schemeClr>
                </a:solidFill>
              </a:rPr>
              <a:t>Local </a:t>
            </a:r>
            <a:r>
              <a:rPr lang="en-GB" dirty="0" smtClean="0">
                <a:solidFill>
                  <a:schemeClr val="accent1">
                    <a:lumMod val="75000"/>
                  </a:schemeClr>
                </a:solidFill>
              </a:rPr>
              <a:t>Services - Community pharmacist consultation service (CPCS</a:t>
            </a:r>
            <a:r>
              <a:rPr lang="en-GB" dirty="0" smtClean="0">
                <a:solidFill>
                  <a:schemeClr val="accent1">
                    <a:lumMod val="75000"/>
                  </a:schemeClr>
                </a:solidFill>
              </a:rPr>
              <a:t>)</a:t>
            </a:r>
            <a:endParaRPr lang="en-GB" dirty="0" smtClean="0">
              <a:solidFill>
                <a:schemeClr val="accent1">
                  <a:lumMod val="75000"/>
                </a:schemeClr>
              </a:solidFill>
            </a:endParaRPr>
          </a:p>
          <a:p>
            <a:r>
              <a:rPr lang="en-GB" dirty="0" smtClean="0">
                <a:solidFill>
                  <a:schemeClr val="accent1">
                    <a:lumMod val="75000"/>
                  </a:schemeClr>
                </a:solidFill>
              </a:rPr>
              <a:t>ARRS – Clinical Pharmacists (2), Physiotherapist, Social prescriber, Care-coordinator  </a:t>
            </a:r>
            <a:endParaRPr lang="en-GB" dirty="0" smtClean="0">
              <a:solidFill>
                <a:schemeClr val="accent1">
                  <a:lumMod val="75000"/>
                </a:schemeClr>
              </a:solidFill>
            </a:endParaRPr>
          </a:p>
          <a:p>
            <a:endParaRPr lang="en-GB" dirty="0"/>
          </a:p>
        </p:txBody>
      </p:sp>
    </p:spTree>
    <p:extLst>
      <p:ext uri="{BB962C8B-B14F-4D97-AF65-F5344CB8AC3E}">
        <p14:creationId xmlns:p14="http://schemas.microsoft.com/office/powerpoint/2010/main" val="894536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7065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0" y="6211668"/>
            <a:ext cx="12192000" cy="6463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838200" y="43800"/>
            <a:ext cx="10515600" cy="1325563"/>
          </a:xfrm>
        </p:spPr>
        <p:txBody>
          <a:bodyPr>
            <a:normAutofit/>
          </a:bodyPr>
          <a:lstStyle/>
          <a:p>
            <a:r>
              <a:rPr lang="en-GB" sz="4000" b="1" dirty="0" smtClean="0">
                <a:solidFill>
                  <a:schemeClr val="accent1">
                    <a:lumMod val="75000"/>
                  </a:schemeClr>
                </a:solidFill>
                <a:latin typeface="+mn-lt"/>
                <a:cs typeface="Arial" panose="020B0604020202020204" pitchFamily="34" charset="0"/>
              </a:rPr>
              <a:t>Care Coordinator</a:t>
            </a:r>
            <a:r>
              <a:rPr lang="en-GB" b="1" dirty="0">
                <a:solidFill>
                  <a:schemeClr val="accent1">
                    <a:lumMod val="75000"/>
                  </a:schemeClr>
                </a:solidFill>
                <a:latin typeface="Arial" panose="020B0604020202020204" pitchFamily="34" charset="0"/>
                <a:cs typeface="Arial" panose="020B0604020202020204" pitchFamily="34" charset="0"/>
              </a:rPr>
              <a:t/>
            </a:r>
            <a:br>
              <a:rPr lang="en-GB" b="1" dirty="0">
                <a:solidFill>
                  <a:schemeClr val="accent1">
                    <a:lumMod val="75000"/>
                  </a:schemeClr>
                </a:solidFill>
                <a:latin typeface="Arial" panose="020B0604020202020204" pitchFamily="34" charset="0"/>
                <a:cs typeface="Arial" panose="020B0604020202020204" pitchFamily="34" charset="0"/>
              </a:rPr>
            </a:br>
            <a:endParaRPr lang="en-GB" b="1"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838200" y="1197549"/>
            <a:ext cx="10515600" cy="4351338"/>
          </a:xfrm>
        </p:spPr>
        <p:txBody>
          <a:bodyPr>
            <a:normAutofit fontScale="47500" lnSpcReduction="20000"/>
          </a:bodyPr>
          <a:lstStyle/>
          <a:p>
            <a:pPr marL="0" indent="0">
              <a:buNone/>
            </a:pPr>
            <a:r>
              <a:rPr lang="en-GB" sz="3200" b="1" dirty="0" smtClean="0">
                <a:solidFill>
                  <a:schemeClr val="accent1">
                    <a:lumMod val="75000"/>
                  </a:schemeClr>
                </a:solidFill>
              </a:rPr>
              <a:t>Purpose and duties:</a:t>
            </a:r>
          </a:p>
          <a:p>
            <a:pPr marL="0" indent="0">
              <a:buNone/>
            </a:pPr>
            <a:r>
              <a:rPr lang="en-GB" dirty="0">
                <a:solidFill>
                  <a:schemeClr val="accent1">
                    <a:lumMod val="75000"/>
                  </a:schemeClr>
                </a:solidFill>
              </a:rPr>
              <a:t>• Proactively identify and work with a cohort of people to support their personalised care requirements, using the available decision support aids</a:t>
            </a:r>
          </a:p>
          <a:p>
            <a:pPr marL="0" indent="0">
              <a:buNone/>
            </a:pPr>
            <a:r>
              <a:rPr lang="en-GB" dirty="0">
                <a:solidFill>
                  <a:schemeClr val="accent1">
                    <a:lumMod val="75000"/>
                  </a:schemeClr>
                </a:solidFill>
              </a:rPr>
              <a:t>• Bring together a person’s identified care and support needs and explore their options to meet these into a single personalised care and support plan, in line with person-centred service plan (PCSP) best practice</a:t>
            </a:r>
          </a:p>
          <a:p>
            <a:pPr marL="0" indent="0">
              <a:buNone/>
            </a:pPr>
            <a:r>
              <a:rPr lang="en-GB" dirty="0">
                <a:solidFill>
                  <a:schemeClr val="accent1">
                    <a:lumMod val="75000"/>
                  </a:schemeClr>
                </a:solidFill>
              </a:rPr>
              <a:t>• Help people to manage their need, answering their queries and supporting them to make appointments</a:t>
            </a:r>
          </a:p>
          <a:p>
            <a:pPr marL="0" indent="0">
              <a:buNone/>
            </a:pPr>
            <a:r>
              <a:rPr lang="en-GB" dirty="0">
                <a:solidFill>
                  <a:schemeClr val="accent1">
                    <a:lumMod val="75000"/>
                  </a:schemeClr>
                </a:solidFill>
              </a:rPr>
              <a:t>• Support people to take up training and employment, and to access appropriate benefits where eligible</a:t>
            </a:r>
          </a:p>
          <a:p>
            <a:pPr marL="0" indent="0">
              <a:buNone/>
            </a:pPr>
            <a:r>
              <a:rPr lang="en-GB" dirty="0">
                <a:solidFill>
                  <a:schemeClr val="accent1">
                    <a:lumMod val="75000"/>
                  </a:schemeClr>
                </a:solidFill>
              </a:rPr>
              <a:t>• Raise awareness of shared decision making and decision support tools and assist people to more prepared to have a shared decision-making conversation</a:t>
            </a:r>
          </a:p>
          <a:p>
            <a:pPr marL="0" indent="0">
              <a:buNone/>
            </a:pPr>
            <a:r>
              <a:rPr lang="en-GB" dirty="0">
                <a:solidFill>
                  <a:schemeClr val="accent1">
                    <a:lumMod val="75000"/>
                  </a:schemeClr>
                </a:solidFill>
              </a:rPr>
              <a:t>• Ensure that people have good quality information to help them make choices about their care</a:t>
            </a:r>
          </a:p>
          <a:p>
            <a:pPr marL="0" indent="0">
              <a:buNone/>
            </a:pPr>
            <a:r>
              <a:rPr lang="en-GB" dirty="0">
                <a:solidFill>
                  <a:schemeClr val="accent1">
                    <a:lumMod val="75000"/>
                  </a:schemeClr>
                </a:solidFill>
              </a:rPr>
              <a:t>• Support people to understand their level of knowledge, skills and confidence (*Patient Activation” level) when engaging with their health and wellbeing, including through use of the patient activation measure</a:t>
            </a:r>
          </a:p>
          <a:p>
            <a:pPr marL="0" indent="0">
              <a:buNone/>
            </a:pPr>
            <a:r>
              <a:rPr lang="en-GB" dirty="0">
                <a:solidFill>
                  <a:schemeClr val="accent1">
                    <a:lumMod val="75000"/>
                  </a:schemeClr>
                </a:solidFill>
              </a:rPr>
              <a:t>• Assist people to access self-management education courses, peer support or interventions that support them in their health and wellbeing</a:t>
            </a:r>
          </a:p>
          <a:p>
            <a:pPr marL="0" indent="0">
              <a:buNone/>
            </a:pPr>
            <a:r>
              <a:rPr lang="en-GB" dirty="0">
                <a:solidFill>
                  <a:schemeClr val="accent1">
                    <a:lumMod val="75000"/>
                  </a:schemeClr>
                </a:solidFill>
              </a:rPr>
              <a:t>• Explore and assist people to access personal health budgets where appropriate</a:t>
            </a:r>
          </a:p>
          <a:p>
            <a:pPr marL="0" indent="0">
              <a:buNone/>
            </a:pPr>
            <a:r>
              <a:rPr lang="en-GB" dirty="0">
                <a:solidFill>
                  <a:schemeClr val="accent1">
                    <a:lumMod val="75000"/>
                  </a:schemeClr>
                </a:solidFill>
              </a:rPr>
              <a:t>• Provide coordination and navigation for people and their carers across health and care services, alongside working closely with social prescribing link workers, health and wellbeing coaches and other primary care roles</a:t>
            </a:r>
          </a:p>
          <a:p>
            <a:pPr marL="0" indent="0">
              <a:buNone/>
            </a:pPr>
            <a:r>
              <a:rPr lang="en-GB" dirty="0">
                <a:solidFill>
                  <a:schemeClr val="accent1">
                    <a:lumMod val="75000"/>
                  </a:schemeClr>
                </a:solidFill>
              </a:rPr>
              <a:t>• Support the coordination and delivery of MDTs within PCNs *The Patient Activation Measure (PAM) helps to measure the spectrum of knowledge, skills and confidence in patients and captures the extent to which people feel engaged and confident in taking care of their condition.</a:t>
            </a:r>
          </a:p>
          <a:p>
            <a:endParaRPr lang="en-GB" dirty="0"/>
          </a:p>
        </p:txBody>
      </p:sp>
    </p:spTree>
    <p:extLst>
      <p:ext uri="{BB962C8B-B14F-4D97-AF65-F5344CB8AC3E}">
        <p14:creationId xmlns:p14="http://schemas.microsoft.com/office/powerpoint/2010/main" val="311016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7065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0" y="6211668"/>
            <a:ext cx="12192000" cy="6463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838200" y="43800"/>
            <a:ext cx="10515600" cy="1325563"/>
          </a:xfrm>
        </p:spPr>
        <p:txBody>
          <a:bodyPr>
            <a:normAutofit/>
          </a:bodyPr>
          <a:lstStyle/>
          <a:p>
            <a:r>
              <a:rPr lang="en-GB" sz="4000" b="1" dirty="0" smtClean="0">
                <a:solidFill>
                  <a:schemeClr val="accent1">
                    <a:lumMod val="75000"/>
                  </a:schemeClr>
                </a:solidFill>
                <a:latin typeface="+mn-lt"/>
                <a:cs typeface="Arial" panose="020B0604020202020204" pitchFamily="34" charset="0"/>
              </a:rPr>
              <a:t>Social Prescriber</a:t>
            </a:r>
            <a:r>
              <a:rPr lang="en-GB" b="1" dirty="0">
                <a:solidFill>
                  <a:schemeClr val="accent1">
                    <a:lumMod val="75000"/>
                  </a:schemeClr>
                </a:solidFill>
                <a:latin typeface="Arial" panose="020B0604020202020204" pitchFamily="34" charset="0"/>
                <a:cs typeface="Arial" panose="020B0604020202020204" pitchFamily="34" charset="0"/>
              </a:rPr>
              <a:t/>
            </a:r>
            <a:br>
              <a:rPr lang="en-GB" b="1" dirty="0">
                <a:solidFill>
                  <a:schemeClr val="accent1">
                    <a:lumMod val="75000"/>
                  </a:schemeClr>
                </a:solidFill>
                <a:latin typeface="Arial" panose="020B0604020202020204" pitchFamily="34" charset="0"/>
                <a:cs typeface="Arial" panose="020B0604020202020204" pitchFamily="34" charset="0"/>
              </a:rPr>
            </a:br>
            <a:endParaRPr lang="en-GB" b="1"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890847" y="938486"/>
            <a:ext cx="10515600" cy="4351338"/>
          </a:xfrm>
        </p:spPr>
        <p:txBody>
          <a:bodyPr vert="horz" lIns="91440" tIns="45720" rIns="91440" bIns="45720" rtlCol="0">
            <a:normAutofit/>
          </a:bodyPr>
          <a:lstStyle/>
          <a:p>
            <a:pPr marL="0" indent="0">
              <a:buNone/>
            </a:pPr>
            <a:r>
              <a:rPr lang="en-GB" sz="1500" b="1" dirty="0">
                <a:solidFill>
                  <a:schemeClr val="accent1">
                    <a:lumMod val="75000"/>
                  </a:schemeClr>
                </a:solidFill>
              </a:rPr>
              <a:t>Purpose and duties:</a:t>
            </a:r>
          </a:p>
        </p:txBody>
      </p:sp>
      <p:pic>
        <p:nvPicPr>
          <p:cNvPr id="1026" name="Picture 2" descr="Social prescribing: applying All Our Health - GOV.UK"/>
          <p:cNvPicPr>
            <a:picLocks noChangeAspect="1" noChangeArrowheads="1"/>
          </p:cNvPicPr>
          <p:nvPr/>
        </p:nvPicPr>
        <p:blipFill rotWithShape="1">
          <a:blip r:embed="rId3">
            <a:extLst>
              <a:ext uri="{28A0092B-C50C-407E-A947-70E740481C1C}">
                <a14:useLocalDpi xmlns:a14="http://schemas.microsoft.com/office/drawing/2010/main" val="0"/>
              </a:ext>
            </a:extLst>
          </a:blip>
          <a:srcRect t="13768"/>
          <a:stretch/>
        </p:blipFill>
        <p:spPr bwMode="auto">
          <a:xfrm>
            <a:off x="957348" y="1278100"/>
            <a:ext cx="9144000" cy="525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13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065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0" y="6151418"/>
            <a:ext cx="12192000" cy="7065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579120" y="908917"/>
            <a:ext cx="11729258" cy="5355312"/>
          </a:xfrm>
          <a:prstGeom prst="rect">
            <a:avLst/>
          </a:prstGeom>
          <a:noFill/>
        </p:spPr>
        <p:txBody>
          <a:bodyPr wrap="square" rtlCol="0">
            <a:spAutoFit/>
          </a:bodyPr>
          <a:lstStyle/>
          <a:p>
            <a:pPr marL="285750" lvl="0" indent="-285750">
              <a:buFont typeface="Arial" panose="020B0604020202020204" pitchFamily="34" charset="0"/>
              <a:buChar char="•"/>
            </a:pPr>
            <a:r>
              <a:rPr lang="en-GB" dirty="0" smtClean="0">
                <a:solidFill>
                  <a:schemeClr val="accent1">
                    <a:lumMod val="75000"/>
                  </a:schemeClr>
                </a:solidFill>
              </a:rPr>
              <a:t>Ensure </a:t>
            </a:r>
            <a:r>
              <a:rPr lang="en-GB" dirty="0">
                <a:solidFill>
                  <a:schemeClr val="accent1">
                    <a:lumMod val="75000"/>
                  </a:schemeClr>
                </a:solidFill>
              </a:rPr>
              <a:t>PPG meetings are planned in advance </a:t>
            </a:r>
          </a:p>
          <a:p>
            <a:pPr marL="285750" lvl="0" indent="-285750">
              <a:buFont typeface="Arial" panose="020B0604020202020204" pitchFamily="34" charset="0"/>
              <a:buChar char="•"/>
            </a:pPr>
            <a:r>
              <a:rPr lang="en-GB" dirty="0">
                <a:solidFill>
                  <a:schemeClr val="accent1">
                    <a:lumMod val="75000"/>
                  </a:schemeClr>
                </a:solidFill>
              </a:rPr>
              <a:t>Oversee the smooth running of the meeting by starting the meeting on time, welcoming people and outlining the meeting purpose and agenda purpose </a:t>
            </a:r>
          </a:p>
          <a:p>
            <a:pPr marL="285750" lvl="0" indent="-285750">
              <a:buFont typeface="Arial" panose="020B0604020202020204" pitchFamily="34" charset="0"/>
              <a:buChar char="•"/>
            </a:pPr>
            <a:r>
              <a:rPr lang="en-GB" dirty="0">
                <a:solidFill>
                  <a:schemeClr val="accent1">
                    <a:lumMod val="75000"/>
                  </a:schemeClr>
                </a:solidFill>
              </a:rPr>
              <a:t>Keep the meeting moving along on time according to the agenda </a:t>
            </a:r>
          </a:p>
          <a:p>
            <a:pPr marL="285750" lvl="0" indent="-285750">
              <a:buFont typeface="Arial" panose="020B0604020202020204" pitchFamily="34" charset="0"/>
              <a:buChar char="•"/>
            </a:pPr>
            <a:r>
              <a:rPr lang="en-GB" dirty="0">
                <a:solidFill>
                  <a:schemeClr val="accent1">
                    <a:lumMod val="75000"/>
                  </a:schemeClr>
                </a:solidFill>
              </a:rPr>
              <a:t>Introduce speakers when required </a:t>
            </a:r>
          </a:p>
          <a:p>
            <a:pPr marL="285750" lvl="0" indent="-285750">
              <a:buFont typeface="Arial" panose="020B0604020202020204" pitchFamily="34" charset="0"/>
              <a:buChar char="•"/>
            </a:pPr>
            <a:r>
              <a:rPr lang="en-GB" dirty="0">
                <a:solidFill>
                  <a:schemeClr val="accent1">
                    <a:lumMod val="75000"/>
                  </a:schemeClr>
                </a:solidFill>
              </a:rPr>
              <a:t>Ensure everyone has the chance to contribute </a:t>
            </a:r>
          </a:p>
          <a:p>
            <a:pPr marL="285750" lvl="0" indent="-285750">
              <a:buFont typeface="Arial" panose="020B0604020202020204" pitchFamily="34" charset="0"/>
              <a:buChar char="•"/>
            </a:pPr>
            <a:r>
              <a:rPr lang="en-GB" dirty="0">
                <a:solidFill>
                  <a:schemeClr val="accent1">
                    <a:lumMod val="75000"/>
                  </a:schemeClr>
                </a:solidFill>
              </a:rPr>
              <a:t>Summarise decisions at the end of each agenda item </a:t>
            </a:r>
          </a:p>
          <a:p>
            <a:pPr marL="285750" lvl="0" indent="-285750">
              <a:buFont typeface="Arial" panose="020B0604020202020204" pitchFamily="34" charset="0"/>
              <a:buChar char="•"/>
            </a:pPr>
            <a:r>
              <a:rPr lang="en-GB" dirty="0">
                <a:solidFill>
                  <a:schemeClr val="accent1">
                    <a:lumMod val="75000"/>
                  </a:schemeClr>
                </a:solidFill>
              </a:rPr>
              <a:t>Ask clarifying questions and challenge disruptive behaviour </a:t>
            </a:r>
          </a:p>
          <a:p>
            <a:pPr marL="285750" lvl="0" indent="-285750">
              <a:buFont typeface="Arial" panose="020B0604020202020204" pitchFamily="34" charset="0"/>
              <a:buChar char="•"/>
            </a:pPr>
            <a:r>
              <a:rPr lang="en-GB" dirty="0">
                <a:solidFill>
                  <a:schemeClr val="accent1">
                    <a:lumMod val="75000"/>
                  </a:schemeClr>
                </a:solidFill>
              </a:rPr>
              <a:t>Thank everyone for their time and input </a:t>
            </a:r>
          </a:p>
          <a:p>
            <a:pPr marL="285750" lvl="0" indent="-285750">
              <a:buFont typeface="Arial" panose="020B0604020202020204" pitchFamily="34" charset="0"/>
              <a:buChar char="•"/>
            </a:pPr>
            <a:r>
              <a:rPr lang="en-GB" dirty="0">
                <a:solidFill>
                  <a:schemeClr val="accent1">
                    <a:lumMod val="75000"/>
                  </a:schemeClr>
                </a:solidFill>
              </a:rPr>
              <a:t>Ensure the PPG functions in accordance with its Terms of Reference and Code of Conduct </a:t>
            </a:r>
          </a:p>
          <a:p>
            <a:pPr marL="285750" lvl="0" indent="-285750">
              <a:buFont typeface="Arial" panose="020B0604020202020204" pitchFamily="34" charset="0"/>
              <a:buChar char="•"/>
            </a:pPr>
            <a:r>
              <a:rPr lang="en-GB" dirty="0">
                <a:solidFill>
                  <a:schemeClr val="accent1">
                    <a:lumMod val="75000"/>
                  </a:schemeClr>
                </a:solidFill>
              </a:rPr>
              <a:t>Represent the PPG as appropriate </a:t>
            </a:r>
          </a:p>
          <a:p>
            <a:pPr marL="285750" lvl="0" indent="-285750">
              <a:buFont typeface="Arial" panose="020B0604020202020204" pitchFamily="34" charset="0"/>
              <a:buChar char="•"/>
            </a:pPr>
            <a:r>
              <a:rPr lang="en-GB" dirty="0">
                <a:solidFill>
                  <a:schemeClr val="accent1">
                    <a:lumMod val="75000"/>
                  </a:schemeClr>
                </a:solidFill>
              </a:rPr>
              <a:t>Ensure there is successful dialogue between the PPG and its GP practice </a:t>
            </a:r>
          </a:p>
          <a:p>
            <a:r>
              <a:rPr lang="en-GB" dirty="0">
                <a:solidFill>
                  <a:schemeClr val="accent1">
                    <a:lumMod val="75000"/>
                  </a:schemeClr>
                </a:solidFill>
              </a:rPr>
              <a:t> </a:t>
            </a:r>
          </a:p>
          <a:p>
            <a:r>
              <a:rPr lang="en-GB" b="1" i="1" dirty="0">
                <a:solidFill>
                  <a:schemeClr val="accent1">
                    <a:lumMod val="75000"/>
                  </a:schemeClr>
                </a:solidFill>
              </a:rPr>
              <a:t>Qualities of an effective chair </a:t>
            </a:r>
            <a:endParaRPr lang="en-GB" dirty="0">
              <a:solidFill>
                <a:schemeClr val="accent1">
                  <a:lumMod val="75000"/>
                </a:schemeClr>
              </a:solidFill>
            </a:endParaRPr>
          </a:p>
          <a:p>
            <a:pPr marL="285750" lvl="0" indent="-285750">
              <a:buFont typeface="Arial" panose="020B0604020202020204" pitchFamily="34" charset="0"/>
              <a:buChar char="•"/>
            </a:pPr>
            <a:r>
              <a:rPr lang="en-GB" dirty="0">
                <a:solidFill>
                  <a:schemeClr val="accent1">
                    <a:lumMod val="75000"/>
                  </a:schemeClr>
                </a:solidFill>
              </a:rPr>
              <a:t>Willingness to lead </a:t>
            </a:r>
          </a:p>
          <a:p>
            <a:pPr marL="285750" lvl="0" indent="-285750">
              <a:buFont typeface="Arial" panose="020B0604020202020204" pitchFamily="34" charset="0"/>
              <a:buChar char="•"/>
            </a:pPr>
            <a:r>
              <a:rPr lang="en-GB" dirty="0">
                <a:solidFill>
                  <a:schemeClr val="accent1">
                    <a:lumMod val="75000"/>
                  </a:schemeClr>
                </a:solidFill>
              </a:rPr>
              <a:t>Conducts themselves with tact and diplomacy </a:t>
            </a:r>
          </a:p>
          <a:p>
            <a:pPr marL="285750" lvl="0" indent="-285750">
              <a:buFont typeface="Arial" panose="020B0604020202020204" pitchFamily="34" charset="0"/>
              <a:buChar char="•"/>
            </a:pPr>
            <a:r>
              <a:rPr lang="en-GB" dirty="0">
                <a:solidFill>
                  <a:schemeClr val="accent1">
                    <a:lumMod val="75000"/>
                  </a:schemeClr>
                </a:solidFill>
              </a:rPr>
              <a:t>Able to listen impartially to many opinions </a:t>
            </a:r>
          </a:p>
          <a:p>
            <a:pPr marL="285750" lvl="0" indent="-285750">
              <a:buFont typeface="Arial" panose="020B0604020202020204" pitchFamily="34" charset="0"/>
              <a:buChar char="•"/>
            </a:pPr>
            <a:r>
              <a:rPr lang="en-GB" dirty="0">
                <a:solidFill>
                  <a:schemeClr val="accent1">
                    <a:lumMod val="75000"/>
                  </a:schemeClr>
                </a:solidFill>
              </a:rPr>
              <a:t>Works inclusively and openly </a:t>
            </a:r>
          </a:p>
          <a:p>
            <a:endParaRPr lang="en-GB" dirty="0"/>
          </a:p>
        </p:txBody>
      </p:sp>
      <p:sp>
        <p:nvSpPr>
          <p:cNvPr id="2" name="TextBox 1"/>
          <p:cNvSpPr txBox="1"/>
          <p:nvPr/>
        </p:nvSpPr>
        <p:spPr>
          <a:xfrm>
            <a:off x="579120" y="138328"/>
            <a:ext cx="5751791" cy="923330"/>
          </a:xfrm>
          <a:prstGeom prst="rect">
            <a:avLst/>
          </a:prstGeom>
          <a:noFill/>
        </p:spPr>
        <p:txBody>
          <a:bodyPr wrap="square" rtlCol="0">
            <a:spAutoFit/>
          </a:bodyPr>
          <a:lstStyle/>
          <a:p>
            <a:r>
              <a:rPr lang="en-GB" sz="3600" b="1" dirty="0">
                <a:solidFill>
                  <a:schemeClr val="accent1">
                    <a:lumMod val="75000"/>
                  </a:schemeClr>
                </a:solidFill>
              </a:rPr>
              <a:t>Role of the chair </a:t>
            </a:r>
            <a:endParaRPr lang="en-GB" sz="3600" dirty="0">
              <a:solidFill>
                <a:schemeClr val="accent1">
                  <a:lumMod val="75000"/>
                </a:schemeClr>
              </a:solidFill>
            </a:endParaRPr>
          </a:p>
          <a:p>
            <a:endParaRPr lang="en-GB" dirty="0"/>
          </a:p>
        </p:txBody>
      </p:sp>
    </p:spTree>
    <p:extLst>
      <p:ext uri="{BB962C8B-B14F-4D97-AF65-F5344CB8AC3E}">
        <p14:creationId xmlns:p14="http://schemas.microsoft.com/office/powerpoint/2010/main" val="47286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065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0" y="6151418"/>
            <a:ext cx="12192000" cy="7065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1479664" y="908328"/>
            <a:ext cx="8030094" cy="5355312"/>
          </a:xfrm>
          <a:prstGeom prst="rect">
            <a:avLst/>
          </a:prstGeom>
          <a:noFill/>
        </p:spPr>
        <p:txBody>
          <a:bodyPr wrap="square" rtlCol="0">
            <a:spAutoFit/>
          </a:bodyPr>
          <a:lstStyle/>
          <a:p>
            <a:r>
              <a:rPr lang="en-GB" b="1" dirty="0">
                <a:solidFill>
                  <a:schemeClr val="accent1">
                    <a:lumMod val="75000"/>
                  </a:schemeClr>
                </a:solidFill>
              </a:rPr>
              <a:t>Role of vice-chair </a:t>
            </a:r>
            <a:endParaRPr lang="en-GB" dirty="0">
              <a:solidFill>
                <a:schemeClr val="accent1">
                  <a:lumMod val="75000"/>
                </a:schemeClr>
              </a:solidFill>
            </a:endParaRPr>
          </a:p>
          <a:p>
            <a:pPr marL="285750" lvl="0" indent="-285750">
              <a:buFont typeface="Arial" panose="020B0604020202020204" pitchFamily="34" charset="0"/>
              <a:buChar char="•"/>
            </a:pPr>
            <a:r>
              <a:rPr lang="en-GB" dirty="0">
                <a:solidFill>
                  <a:schemeClr val="accent1">
                    <a:lumMod val="75000"/>
                  </a:schemeClr>
                </a:solidFill>
              </a:rPr>
              <a:t>Stand in for the chair when they are away </a:t>
            </a:r>
          </a:p>
          <a:p>
            <a:pPr marL="285750" lvl="0" indent="-285750">
              <a:buFont typeface="Arial" panose="020B0604020202020204" pitchFamily="34" charset="0"/>
              <a:buChar char="•"/>
            </a:pPr>
            <a:r>
              <a:rPr lang="en-GB" dirty="0">
                <a:solidFill>
                  <a:schemeClr val="accent1">
                    <a:lumMod val="75000"/>
                  </a:schemeClr>
                </a:solidFill>
              </a:rPr>
              <a:t>Assist the chair with matters between meetings </a:t>
            </a:r>
          </a:p>
          <a:p>
            <a:endParaRPr lang="en-GB" dirty="0">
              <a:solidFill>
                <a:schemeClr val="accent1">
                  <a:lumMod val="75000"/>
                </a:schemeClr>
              </a:solidFill>
            </a:endParaRPr>
          </a:p>
          <a:p>
            <a:r>
              <a:rPr lang="en-GB" b="1" dirty="0">
                <a:solidFill>
                  <a:schemeClr val="accent1">
                    <a:lumMod val="75000"/>
                  </a:schemeClr>
                </a:solidFill>
              </a:rPr>
              <a:t>Role of secretary </a:t>
            </a:r>
            <a:endParaRPr lang="en-GB" dirty="0">
              <a:solidFill>
                <a:schemeClr val="accent1">
                  <a:lumMod val="75000"/>
                </a:schemeClr>
              </a:solidFill>
            </a:endParaRPr>
          </a:p>
          <a:p>
            <a:pPr marL="285750" lvl="0" indent="-285750">
              <a:buFont typeface="Arial" panose="020B0604020202020204" pitchFamily="34" charset="0"/>
              <a:buChar char="•"/>
            </a:pPr>
            <a:r>
              <a:rPr lang="en-GB" dirty="0">
                <a:solidFill>
                  <a:schemeClr val="accent1">
                    <a:lumMod val="75000"/>
                  </a:schemeClr>
                </a:solidFill>
              </a:rPr>
              <a:t>Deals with communications and correspondence </a:t>
            </a:r>
          </a:p>
          <a:p>
            <a:pPr marL="285750" lvl="0" indent="-285750">
              <a:buFont typeface="Arial" panose="020B0604020202020204" pitchFamily="34" charset="0"/>
              <a:buChar char="•"/>
            </a:pPr>
            <a:r>
              <a:rPr lang="en-GB" dirty="0">
                <a:solidFill>
                  <a:schemeClr val="accent1">
                    <a:lumMod val="75000"/>
                  </a:schemeClr>
                </a:solidFill>
              </a:rPr>
              <a:t>Sends out meeting invitations and circulates agenda and any other relevant documents before the meeting </a:t>
            </a:r>
          </a:p>
          <a:p>
            <a:pPr marL="285750" lvl="0" indent="-285750">
              <a:buFont typeface="Arial" panose="020B0604020202020204" pitchFamily="34" charset="0"/>
              <a:buChar char="•"/>
            </a:pPr>
            <a:r>
              <a:rPr lang="en-GB" dirty="0">
                <a:solidFill>
                  <a:schemeClr val="accent1">
                    <a:lumMod val="75000"/>
                  </a:schemeClr>
                </a:solidFill>
              </a:rPr>
              <a:t>Sends minutes of meeting and decisions taken to chair for approval </a:t>
            </a:r>
          </a:p>
          <a:p>
            <a:pPr marL="285750" lvl="0" indent="-285750">
              <a:buFont typeface="Arial" panose="020B0604020202020204" pitchFamily="34" charset="0"/>
              <a:buChar char="•"/>
            </a:pPr>
            <a:r>
              <a:rPr lang="en-GB" dirty="0">
                <a:solidFill>
                  <a:schemeClr val="accent1">
                    <a:lumMod val="75000"/>
                  </a:schemeClr>
                </a:solidFill>
              </a:rPr>
              <a:t>Sources necessary equipment/materials </a:t>
            </a:r>
          </a:p>
          <a:p>
            <a:pPr marL="285750" lvl="0" indent="-285750">
              <a:buFont typeface="Arial" panose="020B0604020202020204" pitchFamily="34" charset="0"/>
              <a:buChar char="•"/>
            </a:pPr>
            <a:r>
              <a:rPr lang="en-GB" dirty="0">
                <a:solidFill>
                  <a:schemeClr val="accent1">
                    <a:lumMod val="75000"/>
                  </a:schemeClr>
                </a:solidFill>
              </a:rPr>
              <a:t>Circulates finalised minutes </a:t>
            </a:r>
          </a:p>
          <a:p>
            <a:r>
              <a:rPr lang="en-GB" dirty="0">
                <a:solidFill>
                  <a:schemeClr val="accent1">
                    <a:lumMod val="75000"/>
                  </a:schemeClr>
                </a:solidFill>
              </a:rPr>
              <a:t> </a:t>
            </a:r>
          </a:p>
          <a:p>
            <a:r>
              <a:rPr lang="en-GB" b="1" i="1" dirty="0">
                <a:solidFill>
                  <a:schemeClr val="accent1">
                    <a:lumMod val="75000"/>
                  </a:schemeClr>
                </a:solidFill>
              </a:rPr>
              <a:t>Qualities of an effective secretary </a:t>
            </a:r>
            <a:endParaRPr lang="en-GB" dirty="0">
              <a:solidFill>
                <a:schemeClr val="accent1">
                  <a:lumMod val="75000"/>
                </a:schemeClr>
              </a:solidFill>
            </a:endParaRPr>
          </a:p>
          <a:p>
            <a:pPr marL="285750" lvl="0" indent="-285750">
              <a:buFont typeface="Arial" panose="020B0604020202020204" pitchFamily="34" charset="0"/>
              <a:buChar char="•"/>
            </a:pPr>
            <a:r>
              <a:rPr lang="en-GB" dirty="0">
                <a:solidFill>
                  <a:schemeClr val="accent1">
                    <a:lumMod val="75000"/>
                  </a:schemeClr>
                </a:solidFill>
              </a:rPr>
              <a:t>Good communications skills </a:t>
            </a:r>
          </a:p>
          <a:p>
            <a:pPr marL="285750" lvl="0" indent="-285750">
              <a:buFont typeface="Arial" panose="020B0604020202020204" pitchFamily="34" charset="0"/>
              <a:buChar char="•"/>
            </a:pPr>
            <a:r>
              <a:rPr lang="en-GB" dirty="0">
                <a:solidFill>
                  <a:schemeClr val="accent1">
                    <a:lumMod val="75000"/>
                  </a:schemeClr>
                </a:solidFill>
              </a:rPr>
              <a:t>Attention to details </a:t>
            </a:r>
          </a:p>
          <a:p>
            <a:pPr marL="285750" lvl="0" indent="-285750">
              <a:buFont typeface="Arial" panose="020B0604020202020204" pitchFamily="34" charset="0"/>
              <a:buChar char="•"/>
            </a:pPr>
            <a:r>
              <a:rPr lang="en-GB" dirty="0">
                <a:solidFill>
                  <a:schemeClr val="accent1">
                    <a:lumMod val="75000"/>
                  </a:schemeClr>
                </a:solidFill>
              </a:rPr>
              <a:t>Good organisational skills </a:t>
            </a:r>
          </a:p>
          <a:p>
            <a:r>
              <a:rPr lang="en-GB" b="1" dirty="0"/>
              <a:t> </a:t>
            </a:r>
            <a:endParaRPr lang="en-GB" dirty="0"/>
          </a:p>
          <a:p>
            <a:endParaRPr lang="en-GB" dirty="0"/>
          </a:p>
          <a:p>
            <a:endParaRPr lang="en-GB" dirty="0"/>
          </a:p>
        </p:txBody>
      </p:sp>
    </p:spTree>
    <p:extLst>
      <p:ext uri="{BB962C8B-B14F-4D97-AF65-F5344CB8AC3E}">
        <p14:creationId xmlns:p14="http://schemas.microsoft.com/office/powerpoint/2010/main" val="267114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1 Questions Game: 110+ Best Questions You'll Ever Ask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9130" y="1965056"/>
            <a:ext cx="5317086" cy="27648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6898" y="920170"/>
            <a:ext cx="10364452" cy="3424107"/>
          </a:xfrm>
        </p:spPr>
        <p:txBody>
          <a:bodyPr/>
          <a:lstStyle/>
          <a:p>
            <a:pPr marL="0" indent="0">
              <a:buNone/>
            </a:pPr>
            <a:r>
              <a:rPr lang="en-GB" b="1" dirty="0" smtClean="0">
                <a:solidFill>
                  <a:schemeClr val="accent1">
                    <a:lumMod val="75000"/>
                  </a:schemeClr>
                </a:solidFill>
              </a:rPr>
              <a:t>next </a:t>
            </a:r>
            <a:r>
              <a:rPr lang="en-GB" b="1" dirty="0" smtClean="0">
                <a:solidFill>
                  <a:schemeClr val="accent1">
                    <a:lumMod val="75000"/>
                  </a:schemeClr>
                </a:solidFill>
              </a:rPr>
              <a:t>PPG Meeting will be </a:t>
            </a:r>
            <a:r>
              <a:rPr lang="en-GB" b="1" dirty="0" smtClean="0">
                <a:solidFill>
                  <a:schemeClr val="accent1">
                    <a:lumMod val="75000"/>
                  </a:schemeClr>
                </a:solidFill>
              </a:rPr>
              <a:t>on 29 June 2023</a:t>
            </a:r>
            <a:endParaRPr lang="en-GB" b="1" dirty="0" smtClean="0">
              <a:solidFill>
                <a:schemeClr val="accent1">
                  <a:lumMod val="75000"/>
                </a:schemeClr>
              </a:solidFill>
            </a:endParaRPr>
          </a:p>
          <a:p>
            <a:pPr marL="0" indent="0" algn="ctr">
              <a:buNone/>
            </a:pPr>
            <a:endParaRPr lang="en-GB" b="1" dirty="0" smtClean="0">
              <a:solidFill>
                <a:schemeClr val="accent1">
                  <a:lumMod val="75000"/>
                </a:schemeClr>
              </a:solidFill>
            </a:endParaRPr>
          </a:p>
          <a:p>
            <a:pPr marL="0" indent="0">
              <a:buNone/>
            </a:pPr>
            <a:endParaRPr lang="en-GB" b="1" dirty="0" smtClean="0"/>
          </a:p>
          <a:p>
            <a:endParaRPr lang="en-GB" dirty="0"/>
          </a:p>
        </p:txBody>
      </p:sp>
      <p:pic>
        <p:nvPicPr>
          <p:cNvPr id="19" name="Picture 18">
            <a:extLst>
              <a:ext uri="{FF2B5EF4-FFF2-40B4-BE49-F238E27FC236}">
                <a16:creationId xmlns:a16="http://schemas.microsoft.com/office/drawing/2014/main" id="{8BA16746-B799-4EC0-A1F3-31E1698E1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0798" y="213588"/>
            <a:ext cx="920552" cy="372693"/>
          </a:xfrm>
          <a:prstGeom prst="rect">
            <a:avLst/>
          </a:prstGeom>
        </p:spPr>
      </p:pic>
      <p:sp>
        <p:nvSpPr>
          <p:cNvPr id="10" name="Rectangle 9"/>
          <p:cNvSpPr/>
          <p:nvPr/>
        </p:nvSpPr>
        <p:spPr>
          <a:xfrm>
            <a:off x="0" y="0"/>
            <a:ext cx="12192000" cy="7065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p:nvSpPr>
        <p:spPr>
          <a:xfrm>
            <a:off x="0" y="6139183"/>
            <a:ext cx="12192000" cy="7065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28865842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244</TotalTime>
  <Words>770</Words>
  <Application>Microsoft Office PowerPoint</Application>
  <PresentationFormat>Widescreen</PresentationFormat>
  <Paragraphs>102</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Tw Cen MT</vt:lpstr>
      <vt:lpstr>Droplet</vt:lpstr>
      <vt:lpstr>PowerPoint Presentation</vt:lpstr>
      <vt:lpstr>Agenda</vt:lpstr>
      <vt:lpstr>Multi-Professional Team</vt:lpstr>
      <vt:lpstr>PCN News  </vt:lpstr>
      <vt:lpstr>Care Coordinator </vt:lpstr>
      <vt:lpstr>Social Prescriber </vt:lpstr>
      <vt:lpstr>PowerPoint Presentation</vt:lpstr>
      <vt:lpstr>PowerPoint Presentation</vt:lpstr>
      <vt:lpstr>PowerPoint Presentation</vt:lpstr>
    </vt:vector>
  </TitlesOfParts>
  <Company>NEL 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Alishia Labonte</dc:creator>
  <cp:lastModifiedBy>BAJWA, Prabhjot (CARPENTERS PRACTICE)</cp:lastModifiedBy>
  <cp:revision>43</cp:revision>
  <dcterms:created xsi:type="dcterms:W3CDTF">2022-06-15T10:26:33Z</dcterms:created>
  <dcterms:modified xsi:type="dcterms:W3CDTF">2023-03-17T15:39:10Z</dcterms:modified>
</cp:coreProperties>
</file>